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991" r:id="rId4"/>
    <p:sldMasterId id="2147484013" r:id="rId5"/>
  </p:sldMasterIdLst>
  <p:notesMasterIdLst>
    <p:notesMasterId r:id="rId23"/>
  </p:notesMasterIdLst>
  <p:handoutMasterIdLst>
    <p:handoutMasterId r:id="rId24"/>
  </p:handoutMasterIdLst>
  <p:sldIdLst>
    <p:sldId id="657" r:id="rId6"/>
    <p:sldId id="658" r:id="rId7"/>
    <p:sldId id="662" r:id="rId8"/>
    <p:sldId id="663" r:id="rId9"/>
    <p:sldId id="672" r:id="rId10"/>
    <p:sldId id="664" r:id="rId11"/>
    <p:sldId id="665" r:id="rId12"/>
    <p:sldId id="673" r:id="rId13"/>
    <p:sldId id="671" r:id="rId14"/>
    <p:sldId id="666" r:id="rId15"/>
    <p:sldId id="674" r:id="rId16"/>
    <p:sldId id="676" r:id="rId17"/>
    <p:sldId id="677" r:id="rId18"/>
    <p:sldId id="668" r:id="rId19"/>
    <p:sldId id="669" r:id="rId20"/>
    <p:sldId id="670" r:id="rId21"/>
    <p:sldId id="652" r:id="rId22"/>
  </p:sldIdLst>
  <p:sldSz cx="9144000" cy="6858000" type="screen4x3"/>
  <p:notesSz cx="6985000" cy="9283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73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leska, Erica" initials="SE" lastIdx="8" clrIdx="0">
    <p:extLst>
      <p:ext uri="{19B8F6BF-5375-455C-9EA6-DF929625EA0E}">
        <p15:presenceInfo xmlns:p15="http://schemas.microsoft.com/office/powerpoint/2012/main" userId="S::esaleska@rti.org::7f88ee93-75a2-461b-a1be-5e146757a58d" providerId="AD"/>
      </p:ext>
    </p:extLst>
  </p:cmAuthor>
  <p:cmAuthor id="2" name="Lancaster, Mandee" initials="LM" lastIdx="5" clrIdx="1">
    <p:extLst>
      <p:ext uri="{19B8F6BF-5375-455C-9EA6-DF929625EA0E}">
        <p15:presenceInfo xmlns:p15="http://schemas.microsoft.com/office/powerpoint/2012/main" userId="S::slancaster@rti.org::8235ee62-5d1d-4d7e-a383-bd70a9422b0e" providerId="AD"/>
      </p:ext>
    </p:extLst>
  </p:cmAuthor>
  <p:cmAuthor id="3" name="Dowd, Kathryn" initials="DK" lastIdx="5" clrIdx="2">
    <p:extLst>
      <p:ext uri="{19B8F6BF-5375-455C-9EA6-DF929625EA0E}">
        <p15:presenceInfo xmlns:p15="http://schemas.microsoft.com/office/powerpoint/2012/main" userId="S::kld@rti.org::a58d7566-6b6e-491c-b1fb-ca85318188cb" providerId="AD"/>
      </p:ext>
    </p:extLst>
  </p:cmAuthor>
  <p:cmAuthor id="4" name="Bell, Stacey" initials="BS" lastIdx="1" clrIdx="3">
    <p:extLst>
      <p:ext uri="{19B8F6BF-5375-455C-9EA6-DF929625EA0E}">
        <p15:presenceInfo xmlns:p15="http://schemas.microsoft.com/office/powerpoint/2012/main" userId="S::staceybell@rti.org::86e63545-aa87-4de0-b98a-0ff985b86710" providerId="AD"/>
      </p:ext>
    </p:extLst>
  </p:cmAuthor>
  <p:cmAuthor id="5" name="Suresh, R." initials="SR" lastIdx="10" clrIdx="4">
    <p:extLst>
      <p:ext uri="{19B8F6BF-5375-455C-9EA6-DF929625EA0E}">
        <p15:presenceInfo xmlns:p15="http://schemas.microsoft.com/office/powerpoint/2012/main" userId="S::suresh@rti.org::fc1679c2-c36f-4684-8757-8e5ca9f34f79" providerId="AD"/>
      </p:ext>
    </p:extLst>
  </p:cmAuthor>
  <p:cmAuthor id="6" name="McCracken, Robert" initials="MR" lastIdx="8" clrIdx="5">
    <p:extLst>
      <p:ext uri="{19B8F6BF-5375-455C-9EA6-DF929625EA0E}">
        <p15:presenceInfo xmlns:p15="http://schemas.microsoft.com/office/powerpoint/2012/main" userId="S::mccracken@rti.org::c0bce589-dfe6-44e8-8e2f-5195bb7e872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264A"/>
    <a:srgbClr val="00A3E0"/>
    <a:srgbClr val="D0DF00"/>
    <a:srgbClr val="C4A05A"/>
    <a:srgbClr val="B0008E"/>
    <a:srgbClr val="EA7600"/>
    <a:srgbClr val="CE0E2D"/>
    <a:srgbClr val="0A347E"/>
    <a:srgbClr val="3EB2C7"/>
    <a:srgbClr val="E7E9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54" autoAdjust="0"/>
    <p:restoredTop sz="65317" autoAdjust="0"/>
  </p:normalViewPr>
  <p:slideViewPr>
    <p:cSldViewPr snapToGrid="0">
      <p:cViewPr varScale="1">
        <p:scale>
          <a:sx n="63" d="100"/>
          <a:sy n="63" d="100"/>
        </p:scale>
        <p:origin x="1026" y="66"/>
      </p:cViewPr>
      <p:guideLst>
        <p:guide orient="horz" pos="473"/>
        <p:guide pos="2880"/>
        <p:guide orient="horz" pos="816"/>
      </p:guideLst>
    </p:cSldViewPr>
  </p:slideViewPr>
  <p:outlineViewPr>
    <p:cViewPr>
      <p:scale>
        <a:sx n="33" d="100"/>
        <a:sy n="33" d="100"/>
      </p:scale>
      <p:origin x="0" y="-1135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8"/>
    </p:cViewPr>
  </p:sorterViewPr>
  <p:notesViewPr>
    <p:cSldViewPr snapToGrid="0">
      <p:cViewPr>
        <p:scale>
          <a:sx n="1" d="2"/>
          <a:sy n="1" d="2"/>
        </p:scale>
        <p:origin x="2688" y="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19" tIns="45608" rIns="91219" bIns="45608" numCol="1" anchor="t" anchorCtr="0" compatLnSpc="1">
            <a:prstTxWarp prst="textNoShape">
              <a:avLst/>
            </a:prstTxWarp>
          </a:bodyPr>
          <a:lstStyle>
            <a:lvl1pPr defTabSz="912790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7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55209" y="0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19" tIns="45608" rIns="91219" bIns="45608" numCol="1" anchor="t" anchorCtr="0" compatLnSpc="1">
            <a:prstTxWarp prst="textNoShape">
              <a:avLst/>
            </a:prstTxWarp>
          </a:bodyPr>
          <a:lstStyle>
            <a:lvl1pPr algn="r" defTabSz="912790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7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17926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19" tIns="45608" rIns="91219" bIns="45608" numCol="1" anchor="b" anchorCtr="0" compatLnSpc="1">
            <a:prstTxWarp prst="textNoShape">
              <a:avLst/>
            </a:prstTxWarp>
          </a:bodyPr>
          <a:lstStyle>
            <a:lvl1pPr defTabSz="912790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7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55209" y="8817926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19" tIns="45608" rIns="91219" bIns="45608" numCol="1" anchor="b" anchorCtr="0" compatLnSpc="1">
            <a:prstTxWarp prst="textNoShape">
              <a:avLst/>
            </a:prstTxWarp>
          </a:bodyPr>
          <a:lstStyle>
            <a:lvl1pPr algn="r" defTabSz="912790">
              <a:defRPr sz="1200">
                <a:latin typeface="Arial" charset="0"/>
              </a:defRPr>
            </a:lvl1pPr>
          </a:lstStyle>
          <a:p>
            <a:pPr>
              <a:defRPr/>
            </a:pPr>
            <a:fld id="{F14AD3AF-E853-41DD-9C6B-157657455CB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8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1" tIns="46476" rIns="92951" bIns="46476" numCol="1" anchor="t" anchorCtr="0" compatLnSpc="1">
            <a:prstTxWarp prst="textNoShape">
              <a:avLst/>
            </a:prstTxWarp>
          </a:bodyPr>
          <a:lstStyle>
            <a:lvl1pPr defTabSz="93025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56794" y="0"/>
            <a:ext cx="3028206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1" tIns="46476" rIns="92951" bIns="46476" numCol="1" anchor="t" anchorCtr="0" compatLnSpc="1">
            <a:prstTxWarp prst="textNoShape">
              <a:avLst/>
            </a:prstTxWarp>
          </a:bodyPr>
          <a:lstStyle>
            <a:lvl1pPr algn="r" defTabSz="93025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1575" y="695325"/>
            <a:ext cx="4641850" cy="34813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757" y="4409758"/>
            <a:ext cx="5121488" cy="4177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1" tIns="46476" rIns="92951" bIns="4647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19515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1" tIns="46476" rIns="92951" bIns="46476" numCol="1" anchor="b" anchorCtr="0" compatLnSpc="1">
            <a:prstTxWarp prst="textNoShape">
              <a:avLst/>
            </a:prstTxWarp>
          </a:bodyPr>
          <a:lstStyle>
            <a:lvl1pPr defTabSz="93025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56794" y="8819515"/>
            <a:ext cx="3028206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1" tIns="46476" rIns="92951" bIns="46476" numCol="1" anchor="b" anchorCtr="0" compatLnSpc="1">
            <a:prstTxWarp prst="textNoShape">
              <a:avLst/>
            </a:prstTxWarp>
          </a:bodyPr>
          <a:lstStyle>
            <a:lvl1pPr algn="r" defTabSz="930251">
              <a:defRPr sz="1200">
                <a:latin typeface="Arial" charset="0"/>
              </a:defRPr>
            </a:lvl1pPr>
          </a:lstStyle>
          <a:p>
            <a:pPr>
              <a:defRPr/>
            </a:pPr>
            <a:fld id="{8DB8C9F8-2507-43B8-94EB-5DEE5D53B0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861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078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part of troubleshooting.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47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114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83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1575" y="695325"/>
            <a:ext cx="4641850" cy="34813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69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46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51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056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101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4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554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438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C9F8-2507-43B8-94EB-5DEE5D53B02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72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Map,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ED81528-7BE5-8240-B3F7-7581CFA993BB}"/>
              </a:ext>
            </a:extLst>
          </p:cNvPr>
          <p:cNvSpPr/>
          <p:nvPr userDrawn="1"/>
        </p:nvSpPr>
        <p:spPr>
          <a:xfrm>
            <a:off x="0" y="6510528"/>
            <a:ext cx="9144000" cy="353568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Footer Placeholder 9">
            <a:extLst>
              <a:ext uri="{FF2B5EF4-FFF2-40B4-BE49-F238E27FC236}">
                <a16:creationId xmlns:a16="http://schemas.microsoft.com/office/drawing/2014/main" id="{95BF82BD-0602-1845-B870-F0F9F85753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0442" y="393056"/>
            <a:ext cx="4662561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b="1" i="0">
                <a:solidFill>
                  <a:schemeClr val="accent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290440" y="1536699"/>
            <a:ext cx="4662560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290442" y="2349499"/>
            <a:ext cx="3671961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3" name="Picture 2" descr="A close up of a necklace&#10;&#10;Description automatically generated">
            <a:extLst>
              <a:ext uri="{FF2B5EF4-FFF2-40B4-BE49-F238E27FC236}">
                <a16:creationId xmlns:a16="http://schemas.microsoft.com/office/drawing/2014/main" id="{E506794E-A6BE-2940-826C-679610EBB3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939" r="10071"/>
          <a:stretch/>
        </p:blipFill>
        <p:spPr>
          <a:xfrm>
            <a:off x="3962400" y="1"/>
            <a:ext cx="5201116" cy="46639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7179475-7FE7-704F-96FB-9C1D46D5FD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1919" y="5275567"/>
            <a:ext cx="1206500" cy="558800"/>
          </a:xfrm>
          <a:prstGeom prst="rect">
            <a:avLst/>
          </a:prstGeom>
        </p:spPr>
      </p:pic>
      <p:sp>
        <p:nvSpPr>
          <p:cNvPr id="12" name="Text Box 14">
            <a:extLst>
              <a:ext uri="{FF2B5EF4-FFF2-40B4-BE49-F238E27FC236}">
                <a16:creationId xmlns:a16="http://schemas.microsoft.com/office/drawing/2014/main" id="{5AC64515-2573-A54D-8C70-ABDEEAFCF5A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293" y="6510528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F8DA85-61E5-F64B-9F6A-DD9A4EF815BD}"/>
              </a:ext>
            </a:extLst>
          </p:cNvPr>
          <p:cNvSpPr txBox="1"/>
          <p:nvPr userDrawn="1"/>
        </p:nvSpPr>
        <p:spPr>
          <a:xfrm>
            <a:off x="1400431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</p:spTree>
    <p:extLst>
      <p:ext uri="{BB962C8B-B14F-4D97-AF65-F5344CB8AC3E}">
        <p14:creationId xmlns:p14="http://schemas.microsoft.com/office/powerpoint/2010/main" val="959587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59" y="182880"/>
            <a:ext cx="8842248" cy="763285"/>
          </a:xfrm>
          <a:prstGeom prst="rect">
            <a:avLst/>
          </a:prstGeom>
        </p:spPr>
        <p:txBody>
          <a:bodyPr l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C1541A8-5C7E-6E46-ACBD-CE47CA8F7E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37160" y="182882"/>
            <a:ext cx="8842248" cy="1280351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1B3C36CA-EFDA-4F46-B4DF-F3F8B94C6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3733800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12" name="Picture 11" descr="A picture containing woman&#10;&#10;Description automatically generated">
            <a:extLst>
              <a:ext uri="{FF2B5EF4-FFF2-40B4-BE49-F238E27FC236}">
                <a16:creationId xmlns:a16="http://schemas.microsoft.com/office/drawing/2014/main" id="{0A4A30D0-0F66-5E47-A324-3313C852AF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407"/>
          <a:stretch/>
        </p:blipFill>
        <p:spPr>
          <a:xfrm>
            <a:off x="0" y="7450"/>
            <a:ext cx="9144000" cy="373379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52400" y="2699903"/>
            <a:ext cx="6781800" cy="763285"/>
          </a:xfrm>
          <a:prstGeom prst="rect">
            <a:avLst/>
          </a:prstGeom>
          <a:noFill/>
        </p:spPr>
        <p:txBody>
          <a:bodyPr l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D134570B-76D0-6041-A2C8-63C68E619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61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FA8A571F-8021-AD41-BEF0-8F5D84FB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F35A3D7B-6B7C-ED4F-9433-DE24902855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DF6A6C95-5BEB-D74F-A2EA-6B392D9B30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4CE6D566-749E-3A4F-B010-9244406C5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739183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Map,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9C0D74-8215-E048-9311-E6F9AE523AC6}"/>
              </a:ext>
            </a:extLst>
          </p:cNvPr>
          <p:cNvSpPr/>
          <p:nvPr userDrawn="1"/>
        </p:nvSpPr>
        <p:spPr bwMode="auto">
          <a:xfrm>
            <a:off x="0" y="290800"/>
            <a:ext cx="9144000" cy="65672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0E9AF1-E1B5-4545-97D5-DEBD3F555475}"/>
              </a:ext>
            </a:extLst>
          </p:cNvPr>
          <p:cNvSpPr/>
          <p:nvPr userDrawn="1"/>
        </p:nvSpPr>
        <p:spPr bwMode="auto">
          <a:xfrm>
            <a:off x="0" y="1532034"/>
            <a:ext cx="9144000" cy="501684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4C29D-AA17-9A4A-B77F-9236F0F092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9144000" cy="6840855"/>
          </a:xfrm>
          <a:prstGeom prst="rect">
            <a:avLst/>
          </a:prstGeom>
        </p:spPr>
      </p:pic>
      <p:pic>
        <p:nvPicPr>
          <p:cNvPr id="3" name="Picture 2" descr="A close up of a necklace&#10;&#10;Description automatically generated">
            <a:extLst>
              <a:ext uri="{FF2B5EF4-FFF2-40B4-BE49-F238E27FC236}">
                <a16:creationId xmlns:a16="http://schemas.microsoft.com/office/drawing/2014/main" id="{E506794E-A6BE-2940-826C-679610EBB3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939" r="10071"/>
          <a:stretch/>
        </p:blipFill>
        <p:spPr>
          <a:xfrm>
            <a:off x="3962400" y="1"/>
            <a:ext cx="5201116" cy="466394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5346175"/>
            <a:ext cx="1088136" cy="438277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0442" y="393056"/>
            <a:ext cx="4662561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290440" y="1536699"/>
            <a:ext cx="4662560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290442" y="2349499"/>
            <a:ext cx="3671961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3A47128-5E4A-7347-B36B-4896782A71A3}"/>
              </a:ext>
            </a:extLst>
          </p:cNvPr>
          <p:cNvSpPr/>
          <p:nvPr userDrawn="1"/>
        </p:nvSpPr>
        <p:spPr>
          <a:xfrm>
            <a:off x="0" y="6510528"/>
            <a:ext cx="9144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655EE6F6-18B2-BC46-A2EA-966E41518BE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293" y="6510528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40484-49C5-8742-BDD2-DB1CE8628FFD}"/>
              </a:ext>
            </a:extLst>
          </p:cNvPr>
          <p:cNvSpPr txBox="1"/>
          <p:nvPr userDrawn="1"/>
        </p:nvSpPr>
        <p:spPr>
          <a:xfrm>
            <a:off x="1400431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B27A5716-B40A-A14A-9E04-14AB9C9C1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31061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9C0D74-8215-E048-9311-E6F9AE523AC6}"/>
              </a:ext>
            </a:extLst>
          </p:cNvPr>
          <p:cNvSpPr/>
          <p:nvPr userDrawn="1"/>
        </p:nvSpPr>
        <p:spPr bwMode="auto">
          <a:xfrm>
            <a:off x="0" y="290800"/>
            <a:ext cx="9144000" cy="65672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4C29D-AA17-9A4A-B77F-9236F0F092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9144000" cy="684085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5346175"/>
            <a:ext cx="1088136" cy="438277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0442" y="393056"/>
            <a:ext cx="4662561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290440" y="1536699"/>
            <a:ext cx="4662560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290442" y="2349499"/>
            <a:ext cx="3671961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3A47128-5E4A-7347-B36B-4896782A71A3}"/>
              </a:ext>
            </a:extLst>
          </p:cNvPr>
          <p:cNvSpPr/>
          <p:nvPr userDrawn="1"/>
        </p:nvSpPr>
        <p:spPr>
          <a:xfrm>
            <a:off x="0" y="6510528"/>
            <a:ext cx="9144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655EE6F6-18B2-BC46-A2EA-966E41518BE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293" y="6510528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40484-49C5-8742-BDD2-DB1CE8628FFD}"/>
              </a:ext>
            </a:extLst>
          </p:cNvPr>
          <p:cNvSpPr txBox="1"/>
          <p:nvPr userDrawn="1"/>
        </p:nvSpPr>
        <p:spPr>
          <a:xfrm>
            <a:off x="1400431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B27A5716-B40A-A14A-9E04-14AB9C9C1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00961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w/Blue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9C0D74-8215-E048-9311-E6F9AE523AC6}"/>
              </a:ext>
            </a:extLst>
          </p:cNvPr>
          <p:cNvSpPr/>
          <p:nvPr userDrawn="1"/>
        </p:nvSpPr>
        <p:spPr bwMode="auto">
          <a:xfrm>
            <a:off x="0" y="290800"/>
            <a:ext cx="9144000" cy="65672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4C29D-AA17-9A4A-B77F-9236F0F092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9144000" cy="684085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5346175"/>
            <a:ext cx="1088136" cy="438277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3A47128-5E4A-7347-B36B-4896782A71A3}"/>
              </a:ext>
            </a:extLst>
          </p:cNvPr>
          <p:cNvSpPr/>
          <p:nvPr userDrawn="1"/>
        </p:nvSpPr>
        <p:spPr>
          <a:xfrm>
            <a:off x="0" y="6510528"/>
            <a:ext cx="9144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655EE6F6-18B2-BC46-A2EA-966E41518BE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293" y="6510528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40484-49C5-8742-BDD2-DB1CE8628FFD}"/>
              </a:ext>
            </a:extLst>
          </p:cNvPr>
          <p:cNvSpPr txBox="1"/>
          <p:nvPr userDrawn="1"/>
        </p:nvSpPr>
        <p:spPr>
          <a:xfrm>
            <a:off x="1400431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B27A5716-B40A-A14A-9E04-14AB9C9C1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  <p:pic>
        <p:nvPicPr>
          <p:cNvPr id="12" name="Picture 11" descr="A close up of a necklace&#10;&#10;Description automatically generated">
            <a:extLst>
              <a:ext uri="{FF2B5EF4-FFF2-40B4-BE49-F238E27FC236}">
                <a16:creationId xmlns:a16="http://schemas.microsoft.com/office/drawing/2014/main" id="{6145B452-1069-1E4A-A4E6-4302D1098D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2820"/>
          <a:stretch/>
        </p:blipFill>
        <p:spPr>
          <a:xfrm>
            <a:off x="2017540" y="2824"/>
            <a:ext cx="7158555" cy="6469888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0442" y="393056"/>
            <a:ext cx="4662561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290440" y="1536699"/>
            <a:ext cx="4662560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290442" y="2349499"/>
            <a:ext cx="3671961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775174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" y="1219201"/>
            <a:ext cx="8842248" cy="4729163"/>
          </a:xfrm>
          <a:prstGeom prst="rect">
            <a:avLst/>
          </a:prstGeom>
        </p:spPr>
        <p:txBody>
          <a:bodyPr/>
          <a:lstStyle>
            <a:lvl1pPr marL="300559" indent="-300559">
              <a:buFont typeface="Courier New" panose="02070309020205020404" pitchFamily="49" charset="0"/>
              <a:buChar char="o"/>
              <a:defRPr/>
            </a:lvl1pPr>
            <a:lvl2pPr marL="609585" indent="-309026">
              <a:buFont typeface="Arial" panose="020B0604020202020204" pitchFamily="34" charset="0"/>
              <a:buChar char="•"/>
              <a:defRPr/>
            </a:lvl2pPr>
            <a:lvl3pPr marL="905911" indent="-296326">
              <a:buFont typeface="System Font Regular"/>
              <a:buChar char="-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BBCEA345-BB26-0B46-AD00-867C69FE44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1760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necklace&#10;&#10;Description automatically generated">
            <a:extLst>
              <a:ext uri="{FF2B5EF4-FFF2-40B4-BE49-F238E27FC236}">
                <a16:creationId xmlns:a16="http://schemas.microsoft.com/office/drawing/2014/main" id="{77FF2BB6-F88B-7845-AC4C-AA524A8DB4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67"/>
          <a:stretch/>
        </p:blipFill>
        <p:spPr>
          <a:xfrm>
            <a:off x="2017541" y="2824"/>
            <a:ext cx="7126460" cy="6469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82880"/>
            <a:ext cx="458724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" y="1219200"/>
            <a:ext cx="458724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4C0BCCB-1C9C-B24C-B0E3-05CDDC7B9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435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5346175"/>
            <a:ext cx="1088136" cy="438277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0442" y="393056"/>
            <a:ext cx="4662561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b="1" i="0">
                <a:solidFill>
                  <a:schemeClr val="accent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290440" y="1536699"/>
            <a:ext cx="4662560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290442" y="2349499"/>
            <a:ext cx="3671961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BBE33F-0F18-3E4F-90D6-31ACAD4E1DC5}"/>
              </a:ext>
            </a:extLst>
          </p:cNvPr>
          <p:cNvSpPr/>
          <p:nvPr userDrawn="1"/>
        </p:nvSpPr>
        <p:spPr>
          <a:xfrm>
            <a:off x="0" y="6510528"/>
            <a:ext cx="9144000" cy="353568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Footer Placeholder 9">
            <a:extLst>
              <a:ext uri="{FF2B5EF4-FFF2-40B4-BE49-F238E27FC236}">
                <a16:creationId xmlns:a16="http://schemas.microsoft.com/office/drawing/2014/main" id="{197015B4-9CD5-1641-B9B6-4D3A7DAE7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AC87EB9-7CB4-BC46-B487-92B6D475D25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293" y="6510528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4125B5-A142-4545-B31A-7C0E86ED168B}"/>
              </a:ext>
            </a:extLst>
          </p:cNvPr>
          <p:cNvSpPr txBox="1"/>
          <p:nvPr userDrawn="1"/>
        </p:nvSpPr>
        <p:spPr>
          <a:xfrm>
            <a:off x="1400431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</p:spTree>
    <p:extLst>
      <p:ext uri="{BB962C8B-B14F-4D97-AF65-F5344CB8AC3E}">
        <p14:creationId xmlns:p14="http://schemas.microsoft.com/office/powerpoint/2010/main" val="1217497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necklace&#10;&#10;Description automatically generated">
            <a:extLst>
              <a:ext uri="{FF2B5EF4-FFF2-40B4-BE49-F238E27FC236}">
                <a16:creationId xmlns:a16="http://schemas.microsoft.com/office/drawing/2014/main" id="{2956E69D-A1A3-5A41-88AC-98D706BC68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13"/>
          <a:stretch/>
        </p:blipFill>
        <p:spPr>
          <a:xfrm flipH="1">
            <a:off x="-1" y="2824"/>
            <a:ext cx="7131431" cy="64698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0" y="182880"/>
            <a:ext cx="510540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1219200"/>
            <a:ext cx="510540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6E97108-5B3A-1549-8EE2-D48DEAC59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9431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-Line Title and 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" y="182880"/>
            <a:ext cx="8842248" cy="129540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" y="1701800"/>
            <a:ext cx="8842248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98B3AD92-FD44-3C4D-855B-57B30FF2DC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8211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763285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  <a:noFill/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137162" y="1219200"/>
            <a:ext cx="4206241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4572000" y="1219200"/>
            <a:ext cx="4407408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94DC99FE-BAF3-9B47-A974-E761F68CC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799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Plu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37160" y="182880"/>
            <a:ext cx="8842248" cy="128016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37160" y="1691640"/>
            <a:ext cx="4331208" cy="45821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648200" y="1691640"/>
            <a:ext cx="4331208" cy="45821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48B961D3-6572-F44B-BBD5-C4B1D0CD47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4493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59" y="182880"/>
            <a:ext cx="8842248" cy="763285"/>
          </a:xfrm>
          <a:prstGeom prst="rect">
            <a:avLst/>
          </a:prstGeom>
        </p:spPr>
        <p:txBody>
          <a:bodyPr l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C1541A8-5C7E-6E46-ACBD-CE47CA8F7E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1610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37160" y="182882"/>
            <a:ext cx="8842248" cy="1280351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1B3C36CA-EFDA-4F46-B4DF-F3F8B94C6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3200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woman&#10;&#10;Description automatically generated">
            <a:extLst>
              <a:ext uri="{FF2B5EF4-FFF2-40B4-BE49-F238E27FC236}">
                <a16:creationId xmlns:a16="http://schemas.microsoft.com/office/drawing/2014/main" id="{0A4A30D0-0F66-5E47-A324-3313C852AF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407"/>
          <a:stretch/>
        </p:blipFill>
        <p:spPr>
          <a:xfrm>
            <a:off x="0" y="0"/>
            <a:ext cx="9144000" cy="373379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52400" y="2699903"/>
            <a:ext cx="6781800" cy="763285"/>
          </a:xfrm>
          <a:prstGeom prst="rect">
            <a:avLst/>
          </a:prstGeom>
          <a:noFill/>
        </p:spPr>
        <p:txBody>
          <a:bodyPr lIns="91440"/>
          <a:lstStyle>
            <a:lvl1pPr algn="l">
              <a:defRPr sz="28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D134570B-76D0-6041-A2C8-63C68E619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2263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FA8A571F-8021-AD41-BEF0-8F5D84FB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142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Image,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0442" y="393056"/>
            <a:ext cx="4662561" cy="763285"/>
          </a:xfrm>
          <a:prstGeom prst="rect">
            <a:avLst/>
          </a:prstGeom>
          <a:noFill/>
        </p:spPr>
        <p:txBody>
          <a:bodyPr lIns="91440" rIns="91440"/>
          <a:lstStyle>
            <a:lvl1pPr algn="l">
              <a:defRPr b="1" i="0">
                <a:solidFill>
                  <a:schemeClr val="accent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290440" y="1536699"/>
            <a:ext cx="4662560" cy="609600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1" charset="2"/>
              <a:buNone/>
              <a:defRPr sz="20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290442" y="2349499"/>
            <a:ext cx="3671961" cy="812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0" i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Presenter</a:t>
            </a:r>
          </a:p>
          <a:p>
            <a:pPr lvl="0"/>
            <a:r>
              <a:rPr lang="en-US"/>
              <a:t>Date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2FDBB3-20AD-0642-85B4-30E9C29B1F61}"/>
              </a:ext>
            </a:extLst>
          </p:cNvPr>
          <p:cNvSpPr/>
          <p:nvPr userDrawn="1"/>
        </p:nvSpPr>
        <p:spPr>
          <a:xfrm>
            <a:off x="0" y="6513692"/>
            <a:ext cx="9144000" cy="350405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 userDrawn="1"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4DE6614-EFAC-4240-BEB1-45E0850FAD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1919" y="5275567"/>
            <a:ext cx="1206500" cy="55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68EF52-B769-A649-BA3E-BCF06AC465D0}"/>
              </a:ext>
            </a:extLst>
          </p:cNvPr>
          <p:cNvSpPr txBox="1"/>
          <p:nvPr userDrawn="1"/>
        </p:nvSpPr>
        <p:spPr>
          <a:xfrm>
            <a:off x="1400431" y="6587219"/>
            <a:ext cx="5687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 Narrow" panose="020B0604020202020204" pitchFamily="34" charset="0"/>
                <a:ea typeface="ヒラギノ角ゴ Pro W3" pitchFamily="1" charset="-128"/>
                <a:cs typeface="Arial Narrow" panose="020B0604020202020204" pitchFamily="34" charset="0"/>
              </a:rPr>
              <a:t>RTI International is a trade name of Research Triangle Institute. RTI and the RTI logo are U.S. registered trademarks of Research Triangle Institute.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3C9F1318-6B2A-574F-8BCD-1B6C15B602E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293" y="6510528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+mj-lt"/>
              </a:rPr>
              <a:t>www.rti.org</a:t>
            </a:r>
            <a:endParaRPr lang="en-US" sz="1400" b="1" dirty="0">
              <a:solidFill>
                <a:schemeClr val="bg2">
                  <a:lumMod val="60000"/>
                  <a:lumOff val="40000"/>
                </a:schemeClr>
              </a:solidFill>
              <a:latin typeface="+mj-lt"/>
            </a:endParaRPr>
          </a:p>
        </p:txBody>
      </p:sp>
      <p:pic>
        <p:nvPicPr>
          <p:cNvPr id="18" name="Picture 17" descr="A close up of a necklace&#10;&#10;Description automatically generated">
            <a:extLst>
              <a:ext uri="{FF2B5EF4-FFF2-40B4-BE49-F238E27FC236}">
                <a16:creationId xmlns:a16="http://schemas.microsoft.com/office/drawing/2014/main" id="{3B7433BA-EE6D-5E44-B352-CB0D4A4FA8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67"/>
          <a:stretch/>
        </p:blipFill>
        <p:spPr>
          <a:xfrm>
            <a:off x="2017541" y="20150"/>
            <a:ext cx="7126460" cy="64698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" y="1219201"/>
            <a:ext cx="8842248" cy="4729163"/>
          </a:xfrm>
          <a:prstGeom prst="rect">
            <a:avLst/>
          </a:prstGeom>
        </p:spPr>
        <p:txBody>
          <a:bodyPr/>
          <a:lstStyle>
            <a:lvl1pPr marL="300559" indent="-300559">
              <a:buFont typeface="Courier New" panose="02070309020205020404" pitchFamily="49" charset="0"/>
              <a:buChar char="o"/>
              <a:defRPr/>
            </a:lvl1pPr>
            <a:lvl2pPr marL="609585" indent="-309026">
              <a:buFont typeface="Arial" panose="020B0604020202020204" pitchFamily="34" charset="0"/>
              <a:buChar char="•"/>
              <a:defRPr/>
            </a:lvl2pPr>
            <a:lvl3pPr marL="905911" indent="-296326">
              <a:buFont typeface="System Font Regular"/>
              <a:buChar char="-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BBCEA345-BB26-0B46-AD00-867C69FE44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necklace&#10;&#10;Description automatically generated">
            <a:extLst>
              <a:ext uri="{FF2B5EF4-FFF2-40B4-BE49-F238E27FC236}">
                <a16:creationId xmlns:a16="http://schemas.microsoft.com/office/drawing/2014/main" id="{04F70DC9-7BBA-8045-B629-85546A2D1F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67"/>
          <a:stretch/>
        </p:blipFill>
        <p:spPr>
          <a:xfrm>
            <a:off x="2017541" y="2824"/>
            <a:ext cx="7126460" cy="6469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82880"/>
            <a:ext cx="458724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" y="1219200"/>
            <a:ext cx="458724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4C0BCCB-1C9C-B24C-B0E3-05CDDC7B9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245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necklace&#10;&#10;Description automatically generated">
            <a:extLst>
              <a:ext uri="{FF2B5EF4-FFF2-40B4-BE49-F238E27FC236}">
                <a16:creationId xmlns:a16="http://schemas.microsoft.com/office/drawing/2014/main" id="{8A772A64-9A3E-A647-8BD3-6D1579C194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113"/>
          <a:stretch/>
        </p:blipFill>
        <p:spPr>
          <a:xfrm flipH="1">
            <a:off x="-1" y="2824"/>
            <a:ext cx="7131431" cy="64698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0" y="182880"/>
            <a:ext cx="5105400" cy="763285"/>
          </a:xfrm>
          <a:prstGeom prst="rect">
            <a:avLst/>
          </a:prstGeom>
        </p:spPr>
        <p:txBody>
          <a:bodyPr l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1219200"/>
            <a:ext cx="5105400" cy="5175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A6E97108-5B3A-1549-8EE2-D48DEAC59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498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-Line Title and 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" y="182880"/>
            <a:ext cx="8842248" cy="129540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/>
              <a:t>Click to edit Master title style. This one can wrap to two lines. Filler copy added.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" y="1701800"/>
            <a:ext cx="8842248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98B3AD92-FD44-3C4D-855B-57B30FF2DC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763285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  <a:noFill/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137162" y="1219200"/>
            <a:ext cx="4206241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4572000" y="1219200"/>
            <a:ext cx="4407408" cy="5054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94DC99FE-BAF3-9B47-A974-E761F68CC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Plu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37160" y="182880"/>
            <a:ext cx="8842248" cy="1280160"/>
          </a:xfrm>
          <a:prstGeom prst="rect">
            <a:avLst/>
          </a:prstGeom>
        </p:spPr>
        <p:txBody>
          <a:bodyPr lIns="9144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 dirty="0"/>
              <a:t>Click to edit Master title style. This one can wrap to two lines. Filler copy added.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0" y="6522720"/>
            <a:ext cx="347472" cy="292608"/>
          </a:xfrm>
          <a:prstGeom prst="rect">
            <a:avLst/>
          </a:prstGeom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37160" y="1691640"/>
            <a:ext cx="4331208" cy="45821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648200" y="1691640"/>
            <a:ext cx="4331208" cy="45821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48B961D3-6572-F44B-BBD5-C4B1D0CD47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6A0FAE8-EC5B-E544-8559-C68F353E8179}"/>
              </a:ext>
            </a:extLst>
          </p:cNvPr>
          <p:cNvSpPr/>
          <p:nvPr userDrawn="1"/>
        </p:nvSpPr>
        <p:spPr>
          <a:xfrm>
            <a:off x="0" y="6510528"/>
            <a:ext cx="9144000" cy="353568"/>
          </a:xfrm>
          <a:prstGeom prst="rect">
            <a:avLst/>
          </a:prstGeom>
          <a:solidFill>
            <a:srgbClr val="0A35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7160" y="182880"/>
            <a:ext cx="8842248" cy="76328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7160" y="1217592"/>
            <a:ext cx="8842248" cy="5157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6522720"/>
            <a:ext cx="347472" cy="292608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ctr">
              <a:defRPr sz="1067">
                <a:solidFill>
                  <a:schemeClr val="bg1"/>
                </a:solidFill>
              </a:defRPr>
            </a:lvl1pPr>
          </a:lstStyle>
          <a:p>
            <a:fld id="{D4325D4D-289E-48C1-B277-2BEB492A7D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55EEC9-DDCC-B144-8594-B99EED853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5" r:id="rId1"/>
    <p:sldLayoutId id="2147484003" r:id="rId2"/>
    <p:sldLayoutId id="2147483992" r:id="rId3"/>
    <p:sldLayoutId id="2147483994" r:id="rId4"/>
    <p:sldLayoutId id="2147484006" r:id="rId5"/>
    <p:sldLayoutId id="2147484007" r:id="rId6"/>
    <p:sldLayoutId id="2147483995" r:id="rId7"/>
    <p:sldLayoutId id="2147483996" r:id="rId8"/>
    <p:sldLayoutId id="2147483997" r:id="rId9"/>
    <p:sldLayoutId id="2147483998" r:id="rId10"/>
    <p:sldLayoutId id="2147483999" r:id="rId11"/>
    <p:sldLayoutId id="2147484002" r:id="rId12"/>
    <p:sldLayoutId id="2147484000" r:id="rId13"/>
    <p:sldLayoutId id="2147484008" r:id="rId14"/>
  </p:sldLayoutIdLst>
  <p:hf sldNum="0" hdr="0" dt="0"/>
  <p:txStyles>
    <p:titleStyle>
      <a:lvl1pPr marL="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i="0">
          <a:solidFill>
            <a:schemeClr val="accent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9pPr>
    </p:titleStyle>
    <p:bodyStyle>
      <a:lvl1pPr marL="300559" indent="-300559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Courier New" panose="02070309020205020404" pitchFamily="49" charset="0"/>
        <a:buChar char="o"/>
        <a:defRPr sz="20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1pPr>
      <a:lvl2pPr marL="609585" indent="-3090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sz="1800">
          <a:solidFill>
            <a:schemeClr val="bg2">
              <a:lumMod val="50000"/>
            </a:schemeClr>
          </a:solidFill>
          <a:latin typeface="+mn-lt"/>
          <a:cs typeface="+mn-cs"/>
        </a:defRPr>
      </a:lvl2pPr>
      <a:lvl3pPr marL="905911" indent="-2963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System Font Regular"/>
        <a:buChar char="-"/>
        <a:defRPr sz="1600">
          <a:solidFill>
            <a:schemeClr val="bg2">
              <a:lumMod val="50000"/>
            </a:schemeClr>
          </a:solidFill>
          <a:latin typeface="+mn-lt"/>
          <a:cs typeface="+mn-cs"/>
        </a:defRPr>
      </a:lvl3pPr>
      <a:lvl4pPr marL="2133547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867">
          <a:solidFill>
            <a:schemeClr val="tx1"/>
          </a:solidFill>
          <a:latin typeface="+mn-lt"/>
          <a:cs typeface="+mn-cs"/>
        </a:defRPr>
      </a:lvl4pPr>
      <a:lvl5pPr marL="274313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5pPr>
      <a:lvl6pPr marL="335271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6pPr>
      <a:lvl7pPr marL="396230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7pPr>
      <a:lvl8pPr marL="457188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8pPr>
      <a:lvl9pPr marL="5181470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D0769B-938A-C542-923A-DB040D48BFA7}"/>
              </a:ext>
            </a:extLst>
          </p:cNvPr>
          <p:cNvSpPr/>
          <p:nvPr userDrawn="1"/>
        </p:nvSpPr>
        <p:spPr bwMode="auto">
          <a:xfrm>
            <a:off x="0" y="1081885"/>
            <a:ext cx="9144000" cy="559323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483FE0-0472-C648-976E-F4AEDEA52B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812"/>
          <a:stretch/>
        </p:blipFill>
        <p:spPr>
          <a:xfrm>
            <a:off x="0" y="-3161"/>
            <a:ext cx="9144000" cy="684085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6A0FAE8-EC5B-E544-8559-C68F353E8179}"/>
              </a:ext>
            </a:extLst>
          </p:cNvPr>
          <p:cNvSpPr/>
          <p:nvPr userDrawn="1"/>
        </p:nvSpPr>
        <p:spPr>
          <a:xfrm>
            <a:off x="0" y="6510528"/>
            <a:ext cx="9144000" cy="3535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7160" y="182880"/>
            <a:ext cx="8842248" cy="76328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7160" y="1217592"/>
            <a:ext cx="8842248" cy="5157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8001000" y="6510528"/>
            <a:ext cx="1143000" cy="353568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6522720"/>
            <a:ext cx="347472" cy="292608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ctr">
              <a:defRPr sz="1067">
                <a:solidFill>
                  <a:schemeClr val="bg1"/>
                </a:solidFill>
              </a:defRPr>
            </a:lvl1pPr>
          </a:lstStyle>
          <a:p>
            <a:fld id="{D4325D4D-289E-48C1-B277-2BEB492A7D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55EEC9-DDCC-B144-8594-B99EED853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6400" y="6522720"/>
            <a:ext cx="1143000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67" kern="1200" smtClean="0">
                <a:solidFill>
                  <a:schemeClr val="bg1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83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5" r:id="rId1"/>
    <p:sldLayoutId id="2147484028" r:id="rId2"/>
    <p:sldLayoutId id="2147484029" r:id="rId3"/>
    <p:sldLayoutId id="2147484018" r:id="rId4"/>
    <p:sldLayoutId id="2147484019" r:id="rId5"/>
    <p:sldLayoutId id="2147484020" r:id="rId6"/>
    <p:sldLayoutId id="2147484021" r:id="rId7"/>
    <p:sldLayoutId id="2147484022" r:id="rId8"/>
    <p:sldLayoutId id="2147484023" r:id="rId9"/>
    <p:sldLayoutId id="2147484024" r:id="rId10"/>
    <p:sldLayoutId id="2147484025" r:id="rId11"/>
    <p:sldLayoutId id="2147484026" r:id="rId12"/>
    <p:sldLayoutId id="2147484027" r:id="rId13"/>
  </p:sldLayoutIdLst>
  <p:hf sldNum="0" hdr="0" dt="0"/>
  <p:txStyles>
    <p:titleStyle>
      <a:lvl1pPr marL="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i="0">
          <a:solidFill>
            <a:schemeClr val="bg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4267">
          <a:solidFill>
            <a:schemeClr val="bg1"/>
          </a:solidFill>
          <a:latin typeface="Arial Narrow" pitchFamily="1" charset="0"/>
          <a:cs typeface="Arial" charset="0"/>
        </a:defRPr>
      </a:lvl9pPr>
    </p:titleStyle>
    <p:bodyStyle>
      <a:lvl1pPr marL="300559" indent="-300559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Courier New" panose="02070309020205020404" pitchFamily="49" charset="0"/>
        <a:buChar char="o"/>
        <a:defRPr sz="2000">
          <a:solidFill>
            <a:schemeClr val="bg1"/>
          </a:solidFill>
          <a:latin typeface="+mn-lt"/>
          <a:ea typeface="+mn-ea"/>
          <a:cs typeface="+mn-cs"/>
        </a:defRPr>
      </a:lvl1pPr>
      <a:lvl2pPr marL="609585" indent="-3090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sz="1800">
          <a:solidFill>
            <a:schemeClr val="bg1"/>
          </a:solidFill>
          <a:latin typeface="+mn-lt"/>
          <a:cs typeface="+mn-cs"/>
        </a:defRPr>
      </a:lvl2pPr>
      <a:lvl3pPr marL="905911" indent="-296326" algn="l" rtl="0" eaLnBrk="1" fontAlgn="base" hangingPunct="1">
        <a:spcBef>
          <a:spcPct val="20000"/>
        </a:spcBef>
        <a:spcAft>
          <a:spcPct val="0"/>
        </a:spcAft>
        <a:buClrTx/>
        <a:buSzPct val="80000"/>
        <a:buFont typeface="System Font Regular"/>
        <a:buChar char="-"/>
        <a:defRPr sz="1600">
          <a:solidFill>
            <a:schemeClr val="bg1"/>
          </a:solidFill>
          <a:latin typeface="+mn-lt"/>
          <a:cs typeface="+mn-cs"/>
        </a:defRPr>
      </a:lvl3pPr>
      <a:lvl4pPr marL="2133547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867">
          <a:solidFill>
            <a:schemeClr val="tx1"/>
          </a:solidFill>
          <a:latin typeface="+mn-lt"/>
          <a:cs typeface="+mn-cs"/>
        </a:defRPr>
      </a:lvl4pPr>
      <a:lvl5pPr marL="274313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5pPr>
      <a:lvl6pPr marL="335271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6pPr>
      <a:lvl7pPr marL="3962301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7pPr>
      <a:lvl8pPr marL="4571886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8pPr>
      <a:lvl9pPr marL="5181470" indent="-304792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pixabay.com/en/survey-icon-survey-icon-2316468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A785-524A-4B76-9273-C7F68E54CA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Applying Client Relationship Management Techniques to an Institutional 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</a:rPr>
              <a:t>C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ontacting 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</a:rPr>
              <a:t>G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uide 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</a:rPr>
              <a:t>R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edesign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E5D0D7-8534-48AE-9A59-E66A5AB781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Federal Committee on Statistical Methodology Conference 2021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A007BC-E815-4FDA-8E85-077F176A91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Presenter: Rob McCracken</a:t>
            </a:r>
          </a:p>
          <a:p>
            <a:r>
              <a:rPr lang="en-US" dirty="0"/>
              <a:t>RTI International</a:t>
            </a:r>
          </a:p>
        </p:txBody>
      </p:sp>
    </p:spTree>
    <p:extLst>
      <p:ext uri="{BB962C8B-B14F-4D97-AF65-F5344CB8AC3E}">
        <p14:creationId xmlns:p14="http://schemas.microsoft.com/office/powerpoint/2010/main" val="12776441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778877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Goal 1: Improve Effectiveness Through More Focus on POCs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7160" y="1671010"/>
            <a:ext cx="8714232" cy="1481329"/>
          </a:xfrm>
        </p:spPr>
        <p:txBody>
          <a:bodyPr wrap="square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Status of records tracked at POC level instead of provider</a:t>
            </a:r>
          </a:p>
          <a:p>
            <a:pPr>
              <a:lnSpc>
                <a:spcPct val="90000"/>
              </a:lnSpc>
            </a:pPr>
            <a:endParaRPr lang="en-US" sz="2200" dirty="0"/>
          </a:p>
          <a:p>
            <a:pPr>
              <a:lnSpc>
                <a:spcPct val="90000"/>
              </a:lnSpc>
            </a:pPr>
            <a:r>
              <a:rPr lang="en-US" sz="2200" dirty="0"/>
              <a:t>Faster/easier identification of next step needed per POC</a:t>
            </a:r>
          </a:p>
          <a:p>
            <a:pPr lvl="1">
              <a:lnSpc>
                <a:spcPct val="90000"/>
              </a:lnSpc>
            </a:pPr>
            <a:endParaRPr lang="en-US" sz="2200" dirty="0"/>
          </a:p>
          <a:p>
            <a:pPr lvl="1">
              <a:lnSpc>
                <a:spcPct val="90000"/>
              </a:lnSpc>
            </a:pPr>
            <a:endParaRPr lang="en-US" sz="2200" dirty="0"/>
          </a:p>
          <a:p>
            <a:pPr lvl="1">
              <a:lnSpc>
                <a:spcPct val="90000"/>
              </a:lnSpc>
            </a:pPr>
            <a:endParaRPr lang="en-US" sz="2200" dirty="0">
              <a:highlight>
                <a:srgbClr val="FFFF00"/>
              </a:highlight>
            </a:endParaRP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B333C8B1-84F7-4184-B871-09FC06641264}"/>
              </a:ext>
            </a:extLst>
          </p:cNvPr>
          <p:cNvSpPr txBox="1">
            <a:spLocks/>
          </p:cNvSpPr>
          <p:nvPr/>
        </p:nvSpPr>
        <p:spPr bwMode="auto">
          <a:xfrm>
            <a:off x="290225" y="960475"/>
            <a:ext cx="8714232" cy="511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00559" indent="-300559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Courier New" panose="02070309020205020404" pitchFamily="49" charset="0"/>
              <a:buChar char="o"/>
              <a:defRPr sz="20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indent="-309026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 sz="1800">
                <a:solidFill>
                  <a:schemeClr val="bg2">
                    <a:lumMod val="50000"/>
                  </a:schemeClr>
                </a:solidFill>
                <a:latin typeface="+mn-lt"/>
                <a:cs typeface="+mn-cs"/>
              </a:defRPr>
            </a:lvl2pPr>
            <a:lvl3pPr marL="905911" indent="-296326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System Font Regular"/>
              <a:buChar char="-"/>
              <a:defRPr sz="1600">
                <a:solidFill>
                  <a:schemeClr val="bg2">
                    <a:lumMod val="50000"/>
                  </a:schemeClr>
                </a:solidFill>
                <a:latin typeface="+mn-lt"/>
                <a:cs typeface="+mn-cs"/>
              </a:defRPr>
            </a:lvl3pPr>
            <a:lvl4pPr marL="2133547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2" charset="2"/>
              <a:buChar char="§"/>
              <a:defRPr sz="1867">
                <a:solidFill>
                  <a:schemeClr val="tx1"/>
                </a:solidFill>
                <a:latin typeface="+mn-lt"/>
                <a:cs typeface="+mn-cs"/>
              </a:defRPr>
            </a:lvl4pPr>
            <a:lvl5pPr marL="274313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400" i="1" kern="0" dirty="0"/>
              <a:t>POC-based focus instead of provider-based focus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9CAB18C-F249-4827-BF0F-9EC7AE7E93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70" t="22988" r="24377" b="33546"/>
          <a:stretch/>
        </p:blipFill>
        <p:spPr bwMode="auto">
          <a:xfrm>
            <a:off x="137160" y="3228099"/>
            <a:ext cx="8842248" cy="3085007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33047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0075B-623E-4622-9EBF-91BAF4FE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1: Improve Effectiveness Through More Focus on POCs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C0F77-9BD5-498D-9266-E6198D0FC79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7160" y="1336431"/>
            <a:ext cx="8741664" cy="493736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Provider Verification</a:t>
            </a:r>
          </a:p>
          <a:p>
            <a:pPr lvl="1">
              <a:lnSpc>
                <a:spcPct val="90000"/>
              </a:lnSpc>
            </a:pPr>
            <a:r>
              <a:rPr lang="en-US" sz="2200" dirty="0"/>
              <a:t>Hospitals typically have 2 POCs – Medical Records and Billing</a:t>
            </a:r>
          </a:p>
          <a:p>
            <a:pPr lvl="1">
              <a:lnSpc>
                <a:spcPct val="90000"/>
              </a:lnSpc>
            </a:pPr>
            <a:r>
              <a:rPr lang="en-US" sz="2200" dirty="0"/>
              <a:t>Provider Verification item confirms POC handles provider’s records</a:t>
            </a:r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400" dirty="0"/>
              <a:t>Original Contact Guide: Verified one time per provider</a:t>
            </a:r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400" dirty="0"/>
              <a:t>Redesigned Contact Guide: Verified with each POC</a:t>
            </a:r>
          </a:p>
          <a:p>
            <a:pPr lvl="1">
              <a:lnSpc>
                <a:spcPct val="90000"/>
              </a:lnSpc>
            </a:pPr>
            <a:endParaRPr lang="en-US" sz="2200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060E49-6CD8-4A05-9E1E-D42BCE3D96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00" t="24755" r="23800" b="50000"/>
          <a:stretch/>
        </p:blipFill>
        <p:spPr>
          <a:xfrm>
            <a:off x="137161" y="4446325"/>
            <a:ext cx="8867296" cy="202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68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CDFB5-FD68-4A27-B6CC-862417C7E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932487"/>
          </a:xfrm>
        </p:spPr>
        <p:txBody>
          <a:bodyPr/>
          <a:lstStyle/>
          <a:p>
            <a:r>
              <a:rPr lang="en-US" dirty="0"/>
              <a:t>Goal 2:  Improve Flow at Key Points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546BD6F-5343-4D4C-A1C5-95C0D6422DA1}"/>
              </a:ext>
            </a:extLst>
          </p:cNvPr>
          <p:cNvSpPr txBox="1">
            <a:spLocks/>
          </p:cNvSpPr>
          <p:nvPr/>
        </p:nvSpPr>
        <p:spPr bwMode="auto">
          <a:xfrm>
            <a:off x="137158" y="996462"/>
            <a:ext cx="8534567" cy="1364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00559" indent="-300559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Courier New" panose="02070309020205020404" pitchFamily="49" charset="0"/>
              <a:buChar char="o"/>
              <a:defRPr sz="20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indent="-309026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 sz="1800">
                <a:solidFill>
                  <a:schemeClr val="bg2">
                    <a:lumMod val="50000"/>
                  </a:schemeClr>
                </a:solidFill>
                <a:latin typeface="+mn-lt"/>
                <a:cs typeface="+mn-cs"/>
              </a:defRPr>
            </a:lvl2pPr>
            <a:lvl3pPr marL="905911" indent="-296326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System Font Regular"/>
              <a:buChar char="-"/>
              <a:defRPr sz="1600">
                <a:solidFill>
                  <a:schemeClr val="bg2">
                    <a:lumMod val="50000"/>
                  </a:schemeClr>
                </a:solidFill>
                <a:latin typeface="+mn-lt"/>
                <a:cs typeface="+mn-cs"/>
              </a:defRPr>
            </a:lvl3pPr>
            <a:lvl4pPr marL="2133547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2" charset="2"/>
              <a:buChar char="§"/>
              <a:defRPr sz="1867">
                <a:solidFill>
                  <a:schemeClr val="tx1"/>
                </a:solidFill>
                <a:latin typeface="+mn-lt"/>
                <a:cs typeface="+mn-cs"/>
              </a:defRPr>
            </a:lvl4pPr>
            <a:lvl5pPr marL="274313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endParaRPr lang="en-US" kern="0" dirty="0">
              <a:highlight>
                <a:srgbClr val="00FFFF"/>
              </a:highlight>
            </a:endParaRPr>
          </a:p>
          <a:p>
            <a:endParaRPr lang="en-US" kern="0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8B9317F-4EEA-4EA3-983A-18AE941DDC82}"/>
              </a:ext>
            </a:extLst>
          </p:cNvPr>
          <p:cNvSpPr txBox="1">
            <a:spLocks/>
          </p:cNvSpPr>
          <p:nvPr/>
        </p:nvSpPr>
        <p:spPr bwMode="auto">
          <a:xfrm>
            <a:off x="331597" y="1132161"/>
            <a:ext cx="8340128" cy="4913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00559" indent="-300559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Courier New" panose="02070309020205020404" pitchFamily="49" charset="0"/>
              <a:buChar char="o"/>
              <a:defRPr sz="20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indent="-309026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 sz="1800">
                <a:solidFill>
                  <a:schemeClr val="bg2">
                    <a:lumMod val="50000"/>
                  </a:schemeClr>
                </a:solidFill>
                <a:latin typeface="+mn-lt"/>
                <a:cs typeface="+mn-cs"/>
              </a:defRPr>
            </a:lvl2pPr>
            <a:lvl3pPr marL="905911" indent="-296326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System Font Regular"/>
              <a:buChar char="-"/>
              <a:defRPr sz="1600">
                <a:solidFill>
                  <a:schemeClr val="bg2">
                    <a:lumMod val="50000"/>
                  </a:schemeClr>
                </a:solidFill>
                <a:latin typeface="+mn-lt"/>
                <a:cs typeface="+mn-cs"/>
              </a:defRPr>
            </a:lvl3pPr>
            <a:lvl4pPr marL="2133547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2" charset="2"/>
              <a:buChar char="§"/>
              <a:defRPr sz="1867">
                <a:solidFill>
                  <a:schemeClr val="tx1"/>
                </a:solidFill>
                <a:latin typeface="+mn-lt"/>
                <a:cs typeface="+mn-cs"/>
              </a:defRPr>
            </a:lvl4pPr>
            <a:lvl5pPr marL="274313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kern="0" dirty="0"/>
              <a:t>Original System – first call to POC</a:t>
            </a:r>
          </a:p>
          <a:p>
            <a:pPr marL="0" indent="0">
              <a:buNone/>
            </a:pPr>
            <a:endParaRPr lang="en-US" sz="1800" kern="0" dirty="0"/>
          </a:p>
          <a:p>
            <a:pPr marL="148174" indent="0">
              <a:lnSpc>
                <a:spcPct val="90000"/>
              </a:lnSpc>
              <a:buNone/>
            </a:pPr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Completed within Contact Guide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	        </a:t>
            </a:r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Completed in External Component </a:t>
            </a:r>
            <a:r>
              <a:rPr lang="en-US" sz="1800" dirty="0"/>
              <a:t>	</a:t>
            </a:r>
          </a:p>
          <a:p>
            <a:pPr marL="148174" indent="0">
              <a:lnSpc>
                <a:spcPct val="90000"/>
              </a:lnSpc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148174" indent="0">
              <a:lnSpc>
                <a:spcPct val="90000"/>
              </a:lnSpc>
              <a:buNone/>
            </a:pPr>
            <a:endParaRPr lang="en-US" sz="1800" dirty="0"/>
          </a:p>
          <a:p>
            <a:pPr marL="148174" indent="0">
              <a:lnSpc>
                <a:spcPct val="90000"/>
              </a:lnSpc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148174" indent="0">
              <a:lnSpc>
                <a:spcPct val="90000"/>
              </a:lnSpc>
              <a:buNone/>
            </a:pPr>
            <a:endParaRPr lang="en-US" sz="1800" dirty="0"/>
          </a:p>
          <a:p>
            <a:pPr marL="148174" indent="0">
              <a:lnSpc>
                <a:spcPct val="90000"/>
              </a:lnSpc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148174" indent="0">
              <a:lnSpc>
                <a:spcPct val="90000"/>
              </a:lnSpc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148174" indent="0">
              <a:lnSpc>
                <a:spcPct val="90000"/>
              </a:lnSpc>
              <a:buNone/>
            </a:pPr>
            <a:endParaRPr lang="en-US" sz="1800" dirty="0"/>
          </a:p>
          <a:p>
            <a:endParaRPr lang="en-US" kern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CA57DE-AF87-4A6A-B46F-B402D5A070E1}"/>
              </a:ext>
            </a:extLst>
          </p:cNvPr>
          <p:cNvSpPr txBox="1"/>
          <p:nvPr/>
        </p:nvSpPr>
        <p:spPr>
          <a:xfrm>
            <a:off x="914397" y="2499566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Establish provider eligibility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DF27B1-6ABF-41E8-9C6D-955611C24C5D}"/>
              </a:ext>
            </a:extLst>
          </p:cNvPr>
          <p:cNvSpPr txBox="1"/>
          <p:nvPr/>
        </p:nvSpPr>
        <p:spPr>
          <a:xfrm>
            <a:off x="914394" y="3323546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Identify &amp; establish POC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B7AD1-F2AD-4504-A11C-E2878D068695}"/>
              </a:ext>
            </a:extLst>
          </p:cNvPr>
          <p:cNvSpPr txBox="1"/>
          <p:nvPr/>
        </p:nvSpPr>
        <p:spPr>
          <a:xfrm>
            <a:off x="914394" y="4184180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Gather POC contact info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10C64F-0711-4556-97F3-4C2F0D4BFB55}"/>
              </a:ext>
            </a:extLst>
          </p:cNvPr>
          <p:cNvCxnSpPr>
            <a:stCxn id="11" idx="2"/>
          </p:cNvCxnSpPr>
          <p:nvPr/>
        </p:nvCxnSpPr>
        <p:spPr bwMode="auto">
          <a:xfrm flipH="1">
            <a:off x="2441744" y="2868898"/>
            <a:ext cx="3" cy="155497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CA6676D-67F2-4993-99DC-C3970E5E92B6}"/>
              </a:ext>
            </a:extLst>
          </p:cNvPr>
          <p:cNvCxnSpPr>
            <a:cxnSpLocks/>
          </p:cNvCxnSpPr>
          <p:nvPr/>
        </p:nvCxnSpPr>
        <p:spPr bwMode="auto">
          <a:xfrm>
            <a:off x="2291017" y="2868898"/>
            <a:ext cx="0" cy="454648"/>
          </a:xfrm>
          <a:prstGeom prst="straightConnector1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779D52-F6AE-439D-AB4E-1B3088FAB48A}"/>
              </a:ext>
            </a:extLst>
          </p:cNvPr>
          <p:cNvCxnSpPr>
            <a:cxnSpLocks/>
          </p:cNvCxnSpPr>
          <p:nvPr/>
        </p:nvCxnSpPr>
        <p:spPr bwMode="auto">
          <a:xfrm>
            <a:off x="2260872" y="3692878"/>
            <a:ext cx="0" cy="491302"/>
          </a:xfrm>
          <a:prstGeom prst="straightConnector1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C4A55DB-F100-45DF-A38E-65EBDCEC4A65}"/>
              </a:ext>
            </a:extLst>
          </p:cNvPr>
          <p:cNvSpPr txBox="1"/>
          <p:nvPr/>
        </p:nvSpPr>
        <p:spPr>
          <a:xfrm>
            <a:off x="4946300" y="4186305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Verify providers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30A305-6CA7-4142-90CB-697DD19D15C5}"/>
              </a:ext>
            </a:extLst>
          </p:cNvPr>
          <p:cNvSpPr txBox="1"/>
          <p:nvPr/>
        </p:nvSpPr>
        <p:spPr>
          <a:xfrm>
            <a:off x="4946300" y="5020360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Send authorization forms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25CC223-CEB6-4C38-98DE-B0CAB137C6D5}"/>
              </a:ext>
            </a:extLst>
          </p:cNvPr>
          <p:cNvCxnSpPr>
            <a:cxnSpLocks/>
          </p:cNvCxnSpPr>
          <p:nvPr/>
        </p:nvCxnSpPr>
        <p:spPr bwMode="auto">
          <a:xfrm flipV="1">
            <a:off x="3969093" y="4368846"/>
            <a:ext cx="977207" cy="15876"/>
          </a:xfrm>
          <a:prstGeom prst="straightConnector1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6D448E8-F156-4689-82C9-3CDD5D91FF0C}"/>
              </a:ext>
            </a:extLst>
          </p:cNvPr>
          <p:cNvCxnSpPr>
            <a:cxnSpLocks/>
          </p:cNvCxnSpPr>
          <p:nvPr/>
        </p:nvCxnSpPr>
        <p:spPr bwMode="auto">
          <a:xfrm>
            <a:off x="6241701" y="4555637"/>
            <a:ext cx="0" cy="464723"/>
          </a:xfrm>
          <a:prstGeom prst="straightConnector1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258416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608C-FBE0-42FF-AC95-5F03051B9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932487"/>
          </a:xfrm>
        </p:spPr>
        <p:txBody>
          <a:bodyPr/>
          <a:lstStyle/>
          <a:p>
            <a:r>
              <a:rPr lang="en-US" dirty="0"/>
              <a:t>Goal 2:  Improve Flow at Key Points (cont.)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7F03355-B389-4FEA-8ADC-0B6FF3D0BCA2}"/>
              </a:ext>
            </a:extLst>
          </p:cNvPr>
          <p:cNvSpPr txBox="1">
            <a:spLocks/>
          </p:cNvSpPr>
          <p:nvPr/>
        </p:nvSpPr>
        <p:spPr bwMode="auto">
          <a:xfrm>
            <a:off x="307830" y="1071246"/>
            <a:ext cx="8340128" cy="4913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00559" indent="-300559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Courier New" panose="02070309020205020404" pitchFamily="49" charset="0"/>
              <a:buChar char="o"/>
              <a:defRPr sz="20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indent="-309026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 sz="1800">
                <a:solidFill>
                  <a:schemeClr val="bg2">
                    <a:lumMod val="50000"/>
                  </a:schemeClr>
                </a:solidFill>
                <a:latin typeface="+mn-lt"/>
                <a:cs typeface="+mn-cs"/>
              </a:defRPr>
            </a:lvl2pPr>
            <a:lvl3pPr marL="905911" indent="-296326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80000"/>
              <a:buFont typeface="System Font Regular"/>
              <a:buChar char="-"/>
              <a:defRPr sz="1600">
                <a:solidFill>
                  <a:schemeClr val="bg2">
                    <a:lumMod val="50000"/>
                  </a:schemeClr>
                </a:solidFill>
                <a:latin typeface="+mn-lt"/>
                <a:cs typeface="+mn-cs"/>
              </a:defRPr>
            </a:lvl3pPr>
            <a:lvl4pPr marL="2133547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2" charset="2"/>
              <a:buChar char="§"/>
              <a:defRPr sz="1867">
                <a:solidFill>
                  <a:schemeClr val="tx1"/>
                </a:solidFill>
                <a:latin typeface="+mn-lt"/>
                <a:cs typeface="+mn-cs"/>
              </a:defRPr>
            </a:lvl4pPr>
            <a:lvl5pPr marL="274313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F82"/>
              </a:buClr>
              <a:buSzPct val="80000"/>
              <a:buFont typeface="Wingdings" pitchFamily="1" charset="2"/>
              <a:buChar char="§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kern="0" dirty="0"/>
              <a:t>Redesigned System – first call to POC</a:t>
            </a:r>
          </a:p>
          <a:p>
            <a:pPr marL="0" indent="0">
              <a:buNone/>
            </a:pPr>
            <a:endParaRPr lang="en-US" sz="1800" kern="0" dirty="0"/>
          </a:p>
          <a:p>
            <a:pPr marL="148174" indent="0" algn="ctr">
              <a:lnSpc>
                <a:spcPct val="90000"/>
              </a:lnSpc>
              <a:buNone/>
            </a:pPr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Completed within Contact Guide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	        </a:t>
            </a:r>
            <a:r>
              <a:rPr lang="en-US" sz="1800" dirty="0"/>
              <a:t>	</a:t>
            </a:r>
          </a:p>
          <a:p>
            <a:pPr marL="148174" indent="0">
              <a:lnSpc>
                <a:spcPct val="90000"/>
              </a:lnSpc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148174" indent="0">
              <a:lnSpc>
                <a:spcPct val="90000"/>
              </a:lnSpc>
              <a:buNone/>
            </a:pPr>
            <a:endParaRPr lang="en-US" sz="1800" dirty="0"/>
          </a:p>
          <a:p>
            <a:pPr marL="148174" indent="0">
              <a:lnSpc>
                <a:spcPct val="90000"/>
              </a:lnSpc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148174" indent="0">
              <a:lnSpc>
                <a:spcPct val="90000"/>
              </a:lnSpc>
              <a:buNone/>
            </a:pPr>
            <a:endParaRPr lang="en-US" sz="1800" dirty="0"/>
          </a:p>
          <a:p>
            <a:pPr marL="148174" indent="0">
              <a:lnSpc>
                <a:spcPct val="90000"/>
              </a:lnSpc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148174" indent="0">
              <a:lnSpc>
                <a:spcPct val="90000"/>
              </a:lnSpc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148174" indent="0">
              <a:lnSpc>
                <a:spcPct val="90000"/>
              </a:lnSpc>
              <a:buNone/>
            </a:pPr>
            <a:endParaRPr lang="en-US" sz="1800" dirty="0"/>
          </a:p>
          <a:p>
            <a:endParaRPr lang="en-US" kern="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8506E6-2013-49B9-840D-10B5CE1711EB}"/>
              </a:ext>
            </a:extLst>
          </p:cNvPr>
          <p:cNvSpPr txBox="1"/>
          <p:nvPr/>
        </p:nvSpPr>
        <p:spPr>
          <a:xfrm>
            <a:off x="2455311" y="2416642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Establish provider eligibility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C76929-D1C9-4739-B64F-942F9A5C64A4}"/>
              </a:ext>
            </a:extLst>
          </p:cNvPr>
          <p:cNvSpPr txBox="1"/>
          <p:nvPr/>
        </p:nvSpPr>
        <p:spPr>
          <a:xfrm>
            <a:off x="2455308" y="3240622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Identify &amp; establish POC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E493B7-6689-42B5-AEF6-2E4BC8CD085E}"/>
              </a:ext>
            </a:extLst>
          </p:cNvPr>
          <p:cNvSpPr txBox="1"/>
          <p:nvPr/>
        </p:nvSpPr>
        <p:spPr>
          <a:xfrm>
            <a:off x="2455308" y="4101256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Gather POC contact info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0EA7A2A-1B19-4AAF-A8E5-2E7DA1818115}"/>
              </a:ext>
            </a:extLst>
          </p:cNvPr>
          <p:cNvCxnSpPr>
            <a:cxnSpLocks/>
          </p:cNvCxnSpPr>
          <p:nvPr/>
        </p:nvCxnSpPr>
        <p:spPr bwMode="auto">
          <a:xfrm>
            <a:off x="3831931" y="2785974"/>
            <a:ext cx="0" cy="454648"/>
          </a:xfrm>
          <a:prstGeom prst="straightConnector1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60F62EC-963A-45D1-9357-21FAD38FDAED}"/>
              </a:ext>
            </a:extLst>
          </p:cNvPr>
          <p:cNvCxnSpPr>
            <a:cxnSpLocks/>
          </p:cNvCxnSpPr>
          <p:nvPr/>
        </p:nvCxnSpPr>
        <p:spPr bwMode="auto">
          <a:xfrm>
            <a:off x="3801786" y="3609954"/>
            <a:ext cx="0" cy="491302"/>
          </a:xfrm>
          <a:prstGeom prst="straightConnector1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747AC2E-3C3A-4A73-BA16-BD72A5C81D16}"/>
              </a:ext>
            </a:extLst>
          </p:cNvPr>
          <p:cNvSpPr txBox="1"/>
          <p:nvPr/>
        </p:nvSpPr>
        <p:spPr>
          <a:xfrm>
            <a:off x="2455308" y="4911229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Verify providers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ABF373-24FB-4C32-80B2-069BB7FE1177}"/>
              </a:ext>
            </a:extLst>
          </p:cNvPr>
          <p:cNvSpPr txBox="1"/>
          <p:nvPr/>
        </p:nvSpPr>
        <p:spPr>
          <a:xfrm>
            <a:off x="2455308" y="5745284"/>
            <a:ext cx="30546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Send authorization forms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192253-B4E1-44DA-A9DF-6E9CD8DDCC2F}"/>
              </a:ext>
            </a:extLst>
          </p:cNvPr>
          <p:cNvCxnSpPr>
            <a:cxnSpLocks/>
          </p:cNvCxnSpPr>
          <p:nvPr/>
        </p:nvCxnSpPr>
        <p:spPr bwMode="auto">
          <a:xfrm>
            <a:off x="3801786" y="4470588"/>
            <a:ext cx="0" cy="440641"/>
          </a:xfrm>
          <a:prstGeom prst="straightConnector1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DBB52B8-1824-44D0-8B25-09C73349E8DD}"/>
              </a:ext>
            </a:extLst>
          </p:cNvPr>
          <p:cNvCxnSpPr>
            <a:cxnSpLocks/>
          </p:cNvCxnSpPr>
          <p:nvPr/>
        </p:nvCxnSpPr>
        <p:spPr bwMode="auto">
          <a:xfrm>
            <a:off x="3801786" y="5280561"/>
            <a:ext cx="0" cy="464723"/>
          </a:xfrm>
          <a:prstGeom prst="straightConnector1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992949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73152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Goal 3:  Update Instrument to Windows Application Platform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7158" y="1075173"/>
            <a:ext cx="5833873" cy="4164483"/>
          </a:xfrm>
        </p:spPr>
        <p:txBody>
          <a:bodyPr wrap="square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Both original and update operate in FIPS moderate environment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New system more robust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New system easier to troubleshoot</a:t>
            </a:r>
          </a:p>
          <a:p>
            <a:pPr>
              <a:lnSpc>
                <a:spcPct val="90000"/>
              </a:lnSpc>
            </a:pPr>
            <a:endParaRPr lang="en-US" dirty="0">
              <a:highlight>
                <a:srgbClr val="FFFF00"/>
              </a:highlight>
            </a:endParaRPr>
          </a:p>
        </p:txBody>
      </p:sp>
      <p:pic>
        <p:nvPicPr>
          <p:cNvPr id="8" name="Picture 7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3E21FED6-4906-4913-BADB-5078498887FA}"/>
              </a:ext>
            </a:extLst>
          </p:cNvPr>
          <p:cNvPicPr/>
          <p:nvPr/>
        </p:nvPicPr>
        <p:blipFill rotWithShape="1">
          <a:blip r:embed="rId3"/>
          <a:srcRect l="22655" t="20471" r="68853" b="64594"/>
          <a:stretch/>
        </p:blipFill>
        <p:spPr bwMode="auto">
          <a:xfrm>
            <a:off x="6520179" y="2493200"/>
            <a:ext cx="1558925" cy="15424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10935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US" sz="2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1097281"/>
            <a:ext cx="8372493" cy="2505455"/>
          </a:xfrm>
        </p:spPr>
        <p:txBody>
          <a:bodyPr/>
          <a:lstStyle/>
          <a:p>
            <a:r>
              <a:rPr lang="en-US" dirty="0"/>
              <a:t>February 2020 start</a:t>
            </a:r>
          </a:p>
          <a:p>
            <a:endParaRPr lang="en-US" dirty="0"/>
          </a:p>
          <a:p>
            <a:r>
              <a:rPr lang="en-US" dirty="0"/>
              <a:t>Difficulties comparing pre-pandemic outcomes (data collected) to current outcomes</a:t>
            </a:r>
          </a:p>
          <a:p>
            <a:endParaRPr lang="en-US" dirty="0"/>
          </a:p>
          <a:p>
            <a:r>
              <a:rPr lang="en-US" dirty="0"/>
              <a:t>Mixed anecdotal feedback from data collectors</a:t>
            </a:r>
          </a:p>
        </p:txBody>
      </p:sp>
      <p:pic>
        <p:nvPicPr>
          <p:cNvPr id="6" name="Picture 5" descr="Three arrows on bullseye">
            <a:extLst>
              <a:ext uri="{FF2B5EF4-FFF2-40B4-BE49-F238E27FC236}">
                <a16:creationId xmlns:a16="http://schemas.microsoft.com/office/drawing/2014/main" id="{F2F7B9BE-F715-458E-9626-65AA222B32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010" y="3694585"/>
            <a:ext cx="3832091" cy="250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24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Questions?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48D52FCE-3FDE-4E0A-AEB9-7CCAD2A74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052513"/>
            <a:ext cx="7772400" cy="475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77C91A-3191-4109-9B18-9D03DD1DDFDD}"/>
              </a:ext>
            </a:extLst>
          </p:cNvPr>
          <p:cNvSpPr txBox="1"/>
          <p:nvPr/>
        </p:nvSpPr>
        <p:spPr>
          <a:xfrm>
            <a:off x="2040054" y="5972176"/>
            <a:ext cx="6131487" cy="290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70000"/>
              </a:lnSpc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Contact: Rob McCracken | email: mccracken@rti.org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988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8" r="15529"/>
          <a:stretch/>
        </p:blipFill>
        <p:spPr bwMode="auto">
          <a:xfrm>
            <a:off x="0" y="1"/>
            <a:ext cx="9144000" cy="6510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64444" y="5482707"/>
            <a:ext cx="6979356" cy="878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4000" b="1" dirty="0">
                <a:solidFill>
                  <a:schemeClr val="bg1"/>
                </a:solidFill>
              </a:rPr>
              <a:t>Thank you</a:t>
            </a:r>
          </a:p>
          <a:p>
            <a:pPr>
              <a:lnSpc>
                <a:spcPct val="70000"/>
              </a:lnSpc>
            </a:pPr>
            <a:endParaRPr lang="en-US" sz="1600" b="1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>
              <a:lnSpc>
                <a:spcPct val="7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Contact: Rob McCracken | email: mccracken@rti.org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571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1219201"/>
            <a:ext cx="4826726" cy="496388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Agency for Healthcare Research and Quality:</a:t>
            </a:r>
          </a:p>
          <a:p>
            <a:r>
              <a:rPr lang="en-US" sz="2400" dirty="0"/>
              <a:t>Peter Tice 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RTI International:</a:t>
            </a:r>
          </a:p>
          <a:p>
            <a:pPr marL="0"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Shawn Cheek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Jason Kennedy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Rob McCracken (presenter)</a:t>
            </a:r>
          </a:p>
          <a:p>
            <a:pPr marL="0"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Joe Nofziger</a:t>
            </a:r>
          </a:p>
          <a:p>
            <a:pPr marL="0"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Brandon Peele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R. Suresh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1026" name="Picture 2" descr="AHRQ: Agency for Healthcare Research and Quality ">
            <a:extLst>
              <a:ext uri="{FF2B5EF4-FFF2-40B4-BE49-F238E27FC236}">
                <a16:creationId xmlns:a16="http://schemas.microsoft.com/office/drawing/2014/main" id="{53D4C926-299A-44EE-B29C-803796472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4773" y="1345746"/>
            <a:ext cx="4012067" cy="758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93D2C52C-5313-4297-A8D2-114E5C04C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886" y="3258896"/>
            <a:ext cx="3497943" cy="2188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2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876663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7160" y="1306286"/>
            <a:ext cx="4331208" cy="4967514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Project Description</a:t>
            </a:r>
          </a:p>
          <a:p>
            <a:r>
              <a:rPr lang="en-US" dirty="0"/>
              <a:t>Contacting Medical Providers / Pharmacies</a:t>
            </a:r>
          </a:p>
          <a:p>
            <a:r>
              <a:rPr lang="en-US" dirty="0"/>
              <a:t>Contact Guide Redesign &amp; Client Relationship Management</a:t>
            </a:r>
          </a:p>
          <a:p>
            <a:r>
              <a:rPr lang="en-US" dirty="0"/>
              <a:t>Contact Guide Redesign and Goals</a:t>
            </a:r>
          </a:p>
          <a:p>
            <a:pPr lvl="1"/>
            <a:r>
              <a:rPr lang="en-US" dirty="0"/>
              <a:t>Goal 1: Improve Effectiveness Through More Focus on POCs</a:t>
            </a:r>
          </a:p>
          <a:p>
            <a:pPr lvl="1"/>
            <a:r>
              <a:rPr lang="en-US" dirty="0"/>
              <a:t>Goal 2:  Improve Flow at Key Points</a:t>
            </a:r>
          </a:p>
          <a:p>
            <a:pPr lvl="1"/>
            <a:r>
              <a:rPr lang="en-US" dirty="0"/>
              <a:t>Goal 3:  Update Instrument to Windows Application Platform</a:t>
            </a:r>
          </a:p>
          <a:p>
            <a:r>
              <a:rPr lang="en-US" dirty="0"/>
              <a:t>Results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916639FF-A6F0-43AE-841D-038613AC7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8200" y="2297472"/>
            <a:ext cx="4331208" cy="2263056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975522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1988457"/>
            <a:ext cx="8842248" cy="4136572"/>
          </a:xfrm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 Medical Expenditure Panel Survey, conducted by the Agency for Healthcare Research and Quality (AHRQ), is a family of large-scale federal surveys used to study healthcare costs and related healthcare measures.   </a:t>
            </a:r>
            <a:endParaRPr lang="en-US" sz="2200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US" sz="2200" dirty="0"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Arial" panose="020B0604020202020204" pitchFamily="34" charset="0"/>
                <a:ea typeface="Calibri" panose="020F0502020204030204" pitchFamily="34" charset="0"/>
              </a:rPr>
              <a:t>The MEPS HC collects information on approximately 14,000 households annually though multiple rounds of in-person interviews.</a:t>
            </a:r>
          </a:p>
          <a:p>
            <a:pPr marL="0" indent="0">
              <a:buNone/>
            </a:pPr>
            <a:endParaRPr lang="en-US" sz="2200" dirty="0">
              <a:solidFill>
                <a:srgbClr val="FF0000"/>
              </a:solidFill>
              <a:effectLst/>
              <a:latin typeface="+mj-lt"/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200" dirty="0">
                <a:effectLst/>
                <a:latin typeface="+mj-lt"/>
                <a:ea typeface="Calibri" panose="020F0502020204030204" pitchFamily="34" charset="0"/>
              </a:rPr>
              <a:t>The MEPS Medical Provider Component (MPC) is a follow-back survey of providers, designed to collect more information on healthcare spending than the MEPS-HC respondents can typically provide with precision.</a:t>
            </a:r>
          </a:p>
          <a:p>
            <a:pPr marL="0" indent="0">
              <a:buNone/>
            </a:pP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64E542A-187F-400C-B579-6E49FD752A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084" y="1041861"/>
            <a:ext cx="62484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2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(cont.)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1988457"/>
            <a:ext cx="8842248" cy="413657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The MPC sample members are the healthcare providers identified in the Household Component (HC).</a:t>
            </a:r>
          </a:p>
          <a:p>
            <a:pPr marL="0" indent="0">
              <a:buNone/>
            </a:pP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 MEPS MPC obtains medical and billing records from medical providers and pharmacies to inform the cost of medical procedures and ascertain expenditure information. </a:t>
            </a: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RTI International (RTI) has been supporting AHRQ in conducting the MEPS-MPC since 2009. 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64E542A-187F-400C-B579-6E49FD752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084" y="1041861"/>
            <a:ext cx="62484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392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763285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Contacting Medical Providers / Pharmacies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C362B6-8267-4954-8C2E-30BF39B85FFD}"/>
              </a:ext>
            </a:extLst>
          </p:cNvPr>
          <p:cNvSpPr txBox="1"/>
          <p:nvPr/>
        </p:nvSpPr>
        <p:spPr>
          <a:xfrm>
            <a:off x="370912" y="862773"/>
            <a:ext cx="8374743" cy="4081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MEPS MPC collects medical and billing information from provider/pharmacy points of contact (POCs) for selected patients 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Hospital providers require multiple POCs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Each Hospital POC provides records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Tracking best done at POC level (not provider level)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Data collected over the phone or from records received by fax, mail or web portal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223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763285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Contacting Medical Providers / Pharmacies (cont.)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7162" y="1143000"/>
            <a:ext cx="6103922" cy="5130800"/>
          </a:xfrm>
        </p:spPr>
        <p:txBody>
          <a:bodyPr wrap="square" anchor="t">
            <a:norm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Two instruments / processes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  <a:p>
            <a:pPr marL="914400" lvl="1" indent="-457200">
              <a:lnSpc>
                <a:spcPct val="90000"/>
              </a:lnSpc>
              <a:buAutoNum type="arabicPeriod"/>
            </a:pPr>
            <a:r>
              <a:rPr lang="en-US" sz="2400" u="sng" dirty="0">
                <a:solidFill>
                  <a:schemeClr val="bg2">
                    <a:lumMod val="50000"/>
                  </a:schemeClr>
                </a:solidFill>
              </a:rPr>
              <a:t>Contact Guide</a:t>
            </a:r>
          </a:p>
          <a:p>
            <a:pPr marL="1210726" lvl="2" indent="-4572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Establish provider eligibility</a:t>
            </a:r>
          </a:p>
          <a:p>
            <a:pPr marL="1210726" lvl="2" indent="-4572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200" dirty="0"/>
              <a:t>Identify &amp; establish POC</a:t>
            </a:r>
          </a:p>
          <a:p>
            <a:pPr marL="1210726" lvl="2" indent="-4572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200" dirty="0"/>
              <a:t>Gather POC contact info</a:t>
            </a:r>
          </a:p>
          <a:p>
            <a:pPr marL="1210726" lvl="2" indent="-4572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Verify providers</a:t>
            </a:r>
          </a:p>
          <a:p>
            <a:pPr marL="1210726" lvl="2" indent="-4572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Send authorization forms (AFs)</a:t>
            </a:r>
          </a:p>
          <a:p>
            <a:pPr marL="1210726" lvl="2" indent="-4572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200" dirty="0"/>
              <a:t>Confirm AFs</a:t>
            </a:r>
          </a:p>
          <a:p>
            <a:pPr marL="1210726" lvl="2" indent="-4572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Prompt for overdue records</a:t>
            </a:r>
          </a:p>
          <a:p>
            <a:pPr marL="914400" lvl="1" indent="-457200">
              <a:lnSpc>
                <a:spcPct val="90000"/>
              </a:lnSpc>
              <a:buAutoNum type="arabicPeriod"/>
            </a:pP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  <a:p>
            <a:pPr marL="914400" lvl="1" indent="-457200">
              <a:lnSpc>
                <a:spcPct val="90000"/>
              </a:lnSpc>
              <a:buAutoNum type="arabicPeriod"/>
            </a:pPr>
            <a:r>
              <a:rPr lang="en-US" sz="2400" u="sng" dirty="0">
                <a:solidFill>
                  <a:schemeClr val="bg2">
                    <a:lumMod val="50000"/>
                  </a:schemeClr>
                </a:solidFill>
              </a:rPr>
              <a:t>Event Form</a:t>
            </a:r>
            <a:endParaRPr lang="en-US" sz="2400" u="sng" dirty="0"/>
          </a:p>
          <a:p>
            <a:pPr marL="1210726" lvl="2" indent="-4572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Collect billing and payment data</a:t>
            </a:r>
          </a:p>
          <a:p>
            <a:pPr lvl="2">
              <a:lnSpc>
                <a:spcPct val="90000"/>
              </a:lnSpc>
            </a:pPr>
            <a:endParaRPr lang="en-US" sz="1700" dirty="0"/>
          </a:p>
          <a:p>
            <a:pPr lvl="2">
              <a:lnSpc>
                <a:spcPct val="90000"/>
              </a:lnSpc>
            </a:pPr>
            <a:endParaRPr lang="en-US" sz="1700" dirty="0"/>
          </a:p>
          <a:p>
            <a:pPr lvl="2">
              <a:lnSpc>
                <a:spcPct val="90000"/>
              </a:lnSpc>
            </a:pPr>
            <a:endParaRPr lang="en-US" sz="1700" dirty="0"/>
          </a:p>
          <a:p>
            <a:pPr marL="0" indent="0">
              <a:lnSpc>
                <a:spcPct val="90000"/>
              </a:lnSpc>
              <a:buNone/>
            </a:pPr>
            <a:endParaRPr lang="en-US" sz="17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E6FBA37-FC8D-44B6-B3A8-BA7E0759A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402" r="6402"/>
          <a:stretch/>
        </p:blipFill>
        <p:spPr bwMode="auto">
          <a:xfrm>
            <a:off x="6241084" y="2361797"/>
            <a:ext cx="2414811" cy="2769406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430560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2A2-EA52-43AD-82A8-AA3D9DD67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Guide Redesign &amp; Client Relationship Management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59E1CB-86AB-43EB-98A4-AFD5274B10A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7160" y="2343808"/>
            <a:ext cx="4331208" cy="3929992"/>
          </a:xfrm>
        </p:spPr>
        <p:txBody>
          <a:bodyPr/>
          <a:lstStyle/>
          <a:p>
            <a:pPr marL="0" indent="0">
              <a:buNone/>
            </a:pPr>
            <a:r>
              <a:rPr lang="en-US" sz="2400" u="sng" dirty="0"/>
              <a:t>Original Contact Guide</a:t>
            </a:r>
          </a:p>
          <a:p>
            <a:r>
              <a:rPr lang="en-US" dirty="0"/>
              <a:t>“Client” thought of as provider</a:t>
            </a:r>
          </a:p>
          <a:p>
            <a:endParaRPr lang="en-US" dirty="0"/>
          </a:p>
          <a:p>
            <a:r>
              <a:rPr lang="en-US" dirty="0"/>
              <a:t>Only 1 POC can be primary</a:t>
            </a:r>
          </a:p>
          <a:p>
            <a:endParaRPr lang="en-US" dirty="0"/>
          </a:p>
          <a:p>
            <a:r>
              <a:rPr lang="en-US" dirty="0"/>
              <a:t>Provider verified with 1 POC</a:t>
            </a:r>
          </a:p>
          <a:p>
            <a:endParaRPr lang="en-US" dirty="0"/>
          </a:p>
          <a:p>
            <a:r>
              <a:rPr lang="en-US" dirty="0"/>
              <a:t>Records tracked by provider</a:t>
            </a:r>
          </a:p>
          <a:p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9C0A8D-ED62-43F0-9CEC-F9358A08CF9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648200" y="2343808"/>
            <a:ext cx="4331208" cy="3929992"/>
          </a:xfrm>
        </p:spPr>
        <p:txBody>
          <a:bodyPr/>
          <a:lstStyle/>
          <a:p>
            <a:pPr marL="0" indent="0">
              <a:buNone/>
            </a:pPr>
            <a:r>
              <a:rPr lang="en-US" sz="2400" u="sng" dirty="0"/>
              <a:t>Redesigned Contact Guide</a:t>
            </a:r>
          </a:p>
          <a:p>
            <a:r>
              <a:rPr lang="en-US" dirty="0"/>
              <a:t>Client thought of as POC</a:t>
            </a:r>
          </a:p>
          <a:p>
            <a:endParaRPr lang="en-US" dirty="0"/>
          </a:p>
          <a:p>
            <a:r>
              <a:rPr lang="en-US" dirty="0"/>
              <a:t>Multiple primary POCs allowed</a:t>
            </a:r>
          </a:p>
          <a:p>
            <a:endParaRPr lang="en-US" dirty="0"/>
          </a:p>
          <a:p>
            <a:r>
              <a:rPr lang="en-US" dirty="0"/>
              <a:t>Provider verified with each POC</a:t>
            </a:r>
          </a:p>
          <a:p>
            <a:endParaRPr lang="en-US" dirty="0"/>
          </a:p>
          <a:p>
            <a:r>
              <a:rPr lang="en-US" dirty="0"/>
              <a:t>Records tracked by POC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6EB833-ECF3-49A5-8BCF-6AEFB331F2EF}"/>
              </a:ext>
            </a:extLst>
          </p:cNvPr>
          <p:cNvSpPr txBox="1">
            <a:spLocks/>
          </p:cNvSpPr>
          <p:nvPr/>
        </p:nvSpPr>
        <p:spPr bwMode="auto">
          <a:xfrm>
            <a:off x="137160" y="1155087"/>
            <a:ext cx="8842248" cy="8839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91440" tIns="91440" rIns="182880" bIns="91440" numCol="1" anchor="ctr" anchorCtr="0" compatLnSpc="1">
            <a:prstTxWarp prst="textNoShape">
              <a:avLst/>
            </a:prstTxWarp>
            <a:noAutofit/>
          </a:bodyPr>
          <a:lstStyle>
            <a:lvl1pPr marL="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0" i="0" baseline="0">
                <a:solidFill>
                  <a:schemeClr val="accent1"/>
                </a:solidFill>
                <a:latin typeface="Arial Narrow" panose="020B0604020202020204" pitchFamily="34" charset="0"/>
                <a:ea typeface="+mj-ea"/>
                <a:cs typeface="Arial Narrow" panose="020B060402020202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4267">
                <a:solidFill>
                  <a:schemeClr val="bg1"/>
                </a:solidFill>
                <a:latin typeface="Arial Narrow" pitchFamily="1" charset="0"/>
                <a:cs typeface="Arial" charset="0"/>
              </a:defRPr>
            </a:lvl9pPr>
          </a:lstStyle>
          <a:p>
            <a:r>
              <a:rPr lang="en-US" i="1" kern="0" dirty="0">
                <a:solidFill>
                  <a:schemeClr val="tx1"/>
                </a:solidFill>
              </a:rPr>
              <a:t>Rethinking the MEPS MPC “client” with CRM</a:t>
            </a:r>
          </a:p>
        </p:txBody>
      </p:sp>
    </p:spTree>
    <p:extLst>
      <p:ext uri="{BB962C8B-B14F-4D97-AF65-F5344CB8AC3E}">
        <p14:creationId xmlns:p14="http://schemas.microsoft.com/office/powerpoint/2010/main" val="2174352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D5CD7-8EE7-9F47-96A3-D4FFA961A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182880"/>
            <a:ext cx="8842248" cy="963749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Contact Guide Redesign and Goals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BE5D0-15B0-C041-9C52-F219E612275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64590" y="1146629"/>
            <a:ext cx="8467346" cy="5363899"/>
          </a:xfrm>
        </p:spPr>
        <p:txBody>
          <a:bodyPr wrap="square" anchor="t">
            <a:noAutofit/>
          </a:bodyPr>
          <a:lstStyle/>
          <a:p>
            <a:pPr lvl="1">
              <a:lnSpc>
                <a:spcPct val="90000"/>
              </a:lnSpc>
            </a:pPr>
            <a:r>
              <a:rPr lang="en-US" sz="2200" dirty="0"/>
              <a:t>Improve effectiveness for data collectors and POCs through more focus on POCs.</a:t>
            </a:r>
          </a:p>
          <a:p>
            <a:pPr lvl="1">
              <a:lnSpc>
                <a:spcPct val="90000"/>
              </a:lnSpc>
            </a:pPr>
            <a:endParaRPr lang="en-US" sz="2200" dirty="0"/>
          </a:p>
          <a:p>
            <a:pPr lvl="1">
              <a:lnSpc>
                <a:spcPct val="90000"/>
              </a:lnSpc>
            </a:pPr>
            <a:r>
              <a:rPr lang="en-US" sz="2200" dirty="0"/>
              <a:t>Improve flow at key points to increase efficiency and reduce errors. </a:t>
            </a:r>
          </a:p>
          <a:p>
            <a:pPr lvl="1">
              <a:lnSpc>
                <a:spcPct val="90000"/>
              </a:lnSpc>
            </a:pPr>
            <a:endParaRPr lang="en-US" sz="2200" dirty="0"/>
          </a:p>
          <a:p>
            <a:pPr lvl="1">
              <a:lnSpc>
                <a:spcPct val="90000"/>
              </a:lnSpc>
            </a:pPr>
            <a:r>
              <a:rPr lang="en-US" sz="2200" dirty="0"/>
              <a:t>Build a more robust system by upgrading the instrument from a web-based platform to a Microsoft Windows (Dot Net) Application platform.</a:t>
            </a:r>
          </a:p>
          <a:p>
            <a:pPr lvl="2">
              <a:lnSpc>
                <a:spcPct val="90000"/>
              </a:lnSpc>
            </a:pPr>
            <a:endParaRPr lang="en-US" sz="2000" dirty="0"/>
          </a:p>
          <a:p>
            <a:pPr lvl="2">
              <a:lnSpc>
                <a:spcPct val="90000"/>
              </a:lnSpc>
            </a:pPr>
            <a:endParaRPr lang="en-US" sz="2000" dirty="0"/>
          </a:p>
          <a:p>
            <a:pPr lvl="2">
              <a:lnSpc>
                <a:spcPct val="90000"/>
              </a:lnSpc>
            </a:pPr>
            <a:endParaRPr lang="en-US" sz="2000" dirty="0"/>
          </a:p>
          <a:p>
            <a:pPr lvl="2">
              <a:lnSpc>
                <a:spcPct val="90000"/>
              </a:lnSpc>
            </a:pP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670512"/>
      </p:ext>
    </p:extLst>
  </p:cSld>
  <p:clrMapOvr>
    <a:masterClrMapping/>
  </p:clrMapOvr>
</p:sld>
</file>

<file path=ppt/theme/theme1.xml><?xml version="1.0" encoding="utf-8"?>
<a:theme xmlns:a="http://schemas.openxmlformats.org/drawingml/2006/main" name="RTI Corporate (White)">
  <a:themeElements>
    <a:clrScheme name="RTI New 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1E4E96"/>
      </a:accent1>
      <a:accent2>
        <a:srgbClr val="00A3E0"/>
      </a:accent2>
      <a:accent3>
        <a:srgbClr val="68478D"/>
      </a:accent3>
      <a:accent4>
        <a:srgbClr val="83BD00"/>
      </a:accent4>
      <a:accent5>
        <a:srgbClr val="FFC845"/>
      </a:accent5>
      <a:accent6>
        <a:srgbClr val="FF595D"/>
      </a:accent6>
      <a:hlink>
        <a:srgbClr val="0045C7"/>
      </a:hlink>
      <a:folHlink>
        <a:srgbClr val="5D6EC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Blaise_Testing_IBUD_Mar2021.potx" id="{49199E63-63B2-49BC-8635-9280A8C1AFEC}" vid="{CA1BEF73-35A0-4C43-95F9-9425D75C6BE9}"/>
    </a:ext>
  </a:extLst>
</a:theme>
</file>

<file path=ppt/theme/theme2.xml><?xml version="1.0" encoding="utf-8"?>
<a:theme xmlns:a="http://schemas.openxmlformats.org/drawingml/2006/main" name="RTI Corporate Blue)">
  <a:themeElements>
    <a:clrScheme name="RTI New 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1E4E96"/>
      </a:accent1>
      <a:accent2>
        <a:srgbClr val="00A3E0"/>
      </a:accent2>
      <a:accent3>
        <a:srgbClr val="68478D"/>
      </a:accent3>
      <a:accent4>
        <a:srgbClr val="83BD00"/>
      </a:accent4>
      <a:accent5>
        <a:srgbClr val="FFC845"/>
      </a:accent5>
      <a:accent6>
        <a:srgbClr val="FF595D"/>
      </a:accent6>
      <a:hlink>
        <a:srgbClr val="0045C7"/>
      </a:hlink>
      <a:folHlink>
        <a:srgbClr val="5D6EC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Blaise_Testing_IBUD_Mar2021.potx" id="{49199E63-63B2-49BC-8635-9280A8C1AFEC}" vid="{307BD120-638F-4918-B422-F3EE1C7B8B53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ize xmlns="893535dc-a6ba-4ab3-bc6b-b8b74b13bb21" xsi:nil="true"/>
    <Color xmlns="893535dc-a6ba-4ab3-bc6b-b8b74b13bb21" xsi:nil="true"/>
    <Order0 xmlns="893535dc-a6ba-4ab3-bc6b-b8b74b13bb21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33B557D6BB6447AAAB41C42362CB86" ma:contentTypeVersion="12" ma:contentTypeDescription="Create a new document." ma:contentTypeScope="" ma:versionID="3c877548617b93b6ec3c5e92c9115662">
  <xsd:schema xmlns:xsd="http://www.w3.org/2001/XMLSchema" xmlns:xs="http://www.w3.org/2001/XMLSchema" xmlns:p="http://schemas.microsoft.com/office/2006/metadata/properties" xmlns:ns1="893535dc-a6ba-4ab3-bc6b-b8b74b13bb21" targetNamespace="http://schemas.microsoft.com/office/2006/metadata/properties" ma:root="true" ma:fieldsID="84f6446958290a5de0ca84b168bac464" ns1:_="">
    <xsd:import namespace="893535dc-a6ba-4ab3-bc6b-b8b74b13bb21"/>
    <xsd:element name="properties">
      <xsd:complexType>
        <xsd:sequence>
          <xsd:element name="documentManagement">
            <xsd:complexType>
              <xsd:all>
                <xsd:element ref="ns1:Order0" minOccurs="0"/>
                <xsd:element ref="ns1:Size" minOccurs="0"/>
                <xsd:element ref="ns1:Color" minOccurs="0"/>
                <xsd:element ref="ns1:MediaServiceMetadata" minOccurs="0"/>
                <xsd:element ref="ns1:MediaServiceFastMetadata" minOccurs="0"/>
                <xsd:element ref="ns1:MediaServiceAutoTags" minOccurs="0"/>
                <xsd:element ref="ns1:MediaServiceOCR" minOccurs="0"/>
                <xsd:element ref="ns1:MediaServiceGenerationTime" minOccurs="0"/>
                <xsd:element ref="ns1:MediaServiceEventHashCode" minOccurs="0"/>
                <xsd:element ref="ns1:MediaServiceAutoKeyPoints" minOccurs="0"/>
                <xsd:element ref="ns1:MediaServiceKeyPoints" minOccurs="0"/>
                <xsd:element ref="ns1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3535dc-a6ba-4ab3-bc6b-b8b74b13bb21" elementFormDefault="qualified">
    <xsd:import namespace="http://schemas.microsoft.com/office/2006/documentManagement/types"/>
    <xsd:import namespace="http://schemas.microsoft.com/office/infopath/2007/PartnerControls"/>
    <xsd:element name="Order0" ma:index="0" nillable="true" ma:displayName="Order" ma:format="Dropdown" ma:internalName="Order0" ma:percentage="FALSE">
      <xsd:simpleType>
        <xsd:restriction base="dms:Number"/>
      </xsd:simpleType>
    </xsd:element>
    <xsd:element name="Size" ma:index="3" nillable="true" ma:displayName="Size" ma:format="Dropdown" ma:internalName="Size">
      <xsd:simpleType>
        <xsd:restriction base="dms:Text">
          <xsd:maxLength value="255"/>
        </xsd:restriction>
      </xsd:simpleType>
    </xsd:element>
    <xsd:element name="Color" ma:index="4" nillable="true" ma:displayName="Color" ma:format="Dropdown" ma:internalName="Color">
      <xsd:simpleType>
        <xsd:restriction base="dms:Text">
          <xsd:maxLength value="255"/>
        </xsd:restriction>
      </xsd:simpleType>
    </xsd:element>
    <xsd:element name="MediaServiceMetadata" ma:index="7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8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9" nillable="true" ma:displayName="Tags" ma:internalName="MediaServiceAutoTags" ma:readOnly="true">
      <xsd:simpleType>
        <xsd:restriction base="dms:Text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6" ma:displayName="Content Type"/>
        <xsd:element ref="dc:title" minOccurs="0" maxOccurs="1" ma:index="2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466EE0-959F-431F-97ED-A925EF99E9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9CB693-0DEF-4114-9482-174E83C8CC11}">
  <ds:schemaRefs>
    <ds:schemaRef ds:uri="893535dc-a6ba-4ab3-bc6b-b8b74b13bb21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F411F66-BE22-4566-8248-6014D51334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3535dc-a6ba-4ab3-bc6b-b8b74b13bb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Blaise_Testing_IBUD_Mar2021</Template>
  <TotalTime>1509</TotalTime>
  <Words>734</Words>
  <Application>Microsoft Office PowerPoint</Application>
  <PresentationFormat>On-screen Show (4:3)</PresentationFormat>
  <Paragraphs>167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Arial Narrow</vt:lpstr>
      <vt:lpstr>Calibri</vt:lpstr>
      <vt:lpstr>Courier New</vt:lpstr>
      <vt:lpstr>System Font Regular</vt:lpstr>
      <vt:lpstr>Wingdings</vt:lpstr>
      <vt:lpstr>RTI Corporate (White)</vt:lpstr>
      <vt:lpstr>RTI Corporate Blue)</vt:lpstr>
      <vt:lpstr>Applying Client Relationship Management Techniques to an Institutional Contacting Guide Redesign</vt:lpstr>
      <vt:lpstr>Contributors</vt:lpstr>
      <vt:lpstr>Overview</vt:lpstr>
      <vt:lpstr>Project Description</vt:lpstr>
      <vt:lpstr>Project Description (cont.)</vt:lpstr>
      <vt:lpstr>Contacting Medical Providers / Pharmacies</vt:lpstr>
      <vt:lpstr>Contacting Medical Providers / Pharmacies (cont.)</vt:lpstr>
      <vt:lpstr>Contact Guide Redesign &amp; Client Relationship Management</vt:lpstr>
      <vt:lpstr>Contact Guide Redesign and Goals</vt:lpstr>
      <vt:lpstr>Goal 1: Improve Effectiveness Through More Focus on POCs</vt:lpstr>
      <vt:lpstr>Goal 1: Improve Effectiveness Through More Focus on POCs</vt:lpstr>
      <vt:lpstr>Goal 2:  Improve Flow at Key Points</vt:lpstr>
      <vt:lpstr>Goal 2:  Improve Flow at Key Points (cont.)</vt:lpstr>
      <vt:lpstr>Goal 3:  Update Instrument to Windows Application Platform</vt:lpstr>
      <vt:lpstr>Results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Blaise Instrument Testing at RTI</dc:title>
  <dc:creator>Suresh, R.</dc:creator>
  <cp:lastModifiedBy>McCracken, Robert</cp:lastModifiedBy>
  <cp:revision>76</cp:revision>
  <dcterms:created xsi:type="dcterms:W3CDTF">2021-03-19T12:24:23Z</dcterms:created>
  <dcterms:modified xsi:type="dcterms:W3CDTF">2021-10-18T21:03:29Z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0x0101005C33B557D6BB6447AAAB41C42362CB86</vt:lpwstr>
  </property>
</Properties>
</file>

<file path=docProps/thumbnail.jpeg>
</file>